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5143500" cx="9144000"/>
  <p:notesSz cx="6858000" cy="9144000"/>
  <p:embeddedFontLst>
    <p:embeddedFont>
      <p:font typeface="Raleway"/>
      <p:regular r:id="rId42"/>
      <p:bold r:id="rId43"/>
      <p:italic r:id="rId44"/>
      <p:boldItalic r:id="rId45"/>
    </p:embeddedFont>
    <p:embeddedFont>
      <p:font typeface="Caveat"/>
      <p:regular r:id="rId46"/>
      <p:bold r:id="rId47"/>
    </p:embeddedFont>
    <p:embeddedFont>
      <p:font typeface="Lato"/>
      <p:regular r:id="rId48"/>
      <p:bold r:id="rId49"/>
      <p:italic r:id="rId50"/>
      <p:boldItalic r:id="rId51"/>
    </p:embeddedFont>
    <p:embeddedFont>
      <p:font typeface="Helvetica Neue"/>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font" Target="fonts/Raleway-regular.fntdata"/><Relationship Id="rId41" Type="http://schemas.openxmlformats.org/officeDocument/2006/relationships/slide" Target="slides/slide37.xml"/><Relationship Id="rId44" Type="http://schemas.openxmlformats.org/officeDocument/2006/relationships/font" Target="fonts/Raleway-italic.fntdata"/><Relationship Id="rId43" Type="http://schemas.openxmlformats.org/officeDocument/2006/relationships/font" Target="fonts/Raleway-bold.fntdata"/><Relationship Id="rId46" Type="http://schemas.openxmlformats.org/officeDocument/2006/relationships/font" Target="fonts/Caveat-regular.fntdata"/><Relationship Id="rId45" Type="http://schemas.openxmlformats.org/officeDocument/2006/relationships/font" Target="fonts/Raleway-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Lato-regular.fntdata"/><Relationship Id="rId47" Type="http://schemas.openxmlformats.org/officeDocument/2006/relationships/font" Target="fonts/Caveat-bold.fntdata"/><Relationship Id="rId49" Type="http://schemas.openxmlformats.org/officeDocument/2006/relationships/font" Target="fonts/Lato-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Lato-boldItalic.fntdata"/><Relationship Id="rId50" Type="http://schemas.openxmlformats.org/officeDocument/2006/relationships/font" Target="fonts/Lato-italic.fntdata"/><Relationship Id="rId53" Type="http://schemas.openxmlformats.org/officeDocument/2006/relationships/font" Target="fonts/HelveticaNeue-bold.fntdata"/><Relationship Id="rId52" Type="http://schemas.openxmlformats.org/officeDocument/2006/relationships/font" Target="fonts/HelveticaNeue-regular.fntdata"/><Relationship Id="rId11" Type="http://schemas.openxmlformats.org/officeDocument/2006/relationships/slide" Target="slides/slide7.xml"/><Relationship Id="rId55" Type="http://schemas.openxmlformats.org/officeDocument/2006/relationships/font" Target="fonts/HelveticaNeue-boldItalic.fntdata"/><Relationship Id="rId10" Type="http://schemas.openxmlformats.org/officeDocument/2006/relationships/slide" Target="slides/slide6.xml"/><Relationship Id="rId54" Type="http://schemas.openxmlformats.org/officeDocument/2006/relationships/font" Target="fonts/HelveticaNeue-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24b1157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24b1157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624b115788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624b115788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625716fc8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625716fc8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a:t>Lucas</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d479442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d479442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625716fc8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625716fc8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624b115788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624b115788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624b115788_0_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624b115788_0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625716fc8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625716fc8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625716fc8d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625716fc8d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625716fc8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625716fc8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2"/>
              </a:buClr>
              <a:buSzPts val="1100"/>
              <a:buFont typeface="Arial"/>
              <a:buNone/>
            </a:pPr>
            <a:r>
              <a:rPr lang="en" sz="1800">
                <a:solidFill>
                  <a:schemeClr val="dk2"/>
                </a:solidFill>
                <a:latin typeface="Lato"/>
                <a:ea typeface="Lato"/>
                <a:cs typeface="Lato"/>
                <a:sym typeface="Lato"/>
              </a:rPr>
              <a:t>This is your first, informed guess. Your understanding of the design challenge, potential unmet needs and opportunity areas will change as you continue through HCD.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624b115788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624b115788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b="1" lang="en" sz="1400">
                <a:solidFill>
                  <a:schemeClr val="dk2"/>
                </a:solidFill>
              </a:rPr>
              <a:t>During the UNDERSTAND space, designers will</a:t>
            </a:r>
            <a:endParaRPr b="1" sz="1400">
              <a:solidFill>
                <a:schemeClr val="dk2"/>
              </a:solidFill>
            </a:endParaRPr>
          </a:p>
          <a:p>
            <a:pPr indent="0" lvl="0" marL="0" rtl="0" algn="l">
              <a:lnSpc>
                <a:spcPct val="115000"/>
              </a:lnSpc>
              <a:spcBef>
                <a:spcPts val="0"/>
              </a:spcBef>
              <a:spcAft>
                <a:spcPts val="0"/>
              </a:spcAft>
              <a:buClr>
                <a:schemeClr val="dk2"/>
              </a:buClr>
              <a:buSzPts val="1100"/>
              <a:buFont typeface="Arial"/>
              <a:buNone/>
            </a:pPr>
            <a:r>
              <a:rPr i="1" lang="en">
                <a:solidFill>
                  <a:schemeClr val="dk2"/>
                </a:solidFill>
              </a:rPr>
              <a:t>Explore</a:t>
            </a:r>
            <a:endParaRPr i="1">
              <a:solidFill>
                <a:schemeClr val="dk2"/>
              </a:solidFill>
            </a:endParaRPr>
          </a:p>
          <a:p>
            <a:pPr indent="-298450" lvl="0" marL="457200" rtl="0" algn="l">
              <a:lnSpc>
                <a:spcPct val="115000"/>
              </a:lnSpc>
              <a:spcBef>
                <a:spcPts val="0"/>
              </a:spcBef>
              <a:spcAft>
                <a:spcPts val="0"/>
              </a:spcAft>
              <a:buClr>
                <a:schemeClr val="dk2"/>
              </a:buClr>
              <a:buSzPts val="1100"/>
              <a:buChar char="●"/>
            </a:pPr>
            <a:r>
              <a:rPr lang="en">
                <a:solidFill>
                  <a:schemeClr val="dk2"/>
                </a:solidFill>
              </a:rPr>
              <a:t>Establish a common problem space </a:t>
            </a:r>
            <a:endParaRPr>
              <a:solidFill>
                <a:schemeClr val="dk2"/>
              </a:solidFill>
            </a:endParaRPr>
          </a:p>
          <a:p>
            <a:pPr indent="-298450" lvl="0" marL="457200" rtl="0" algn="l">
              <a:lnSpc>
                <a:spcPct val="115000"/>
              </a:lnSpc>
              <a:spcBef>
                <a:spcPts val="0"/>
              </a:spcBef>
              <a:spcAft>
                <a:spcPts val="0"/>
              </a:spcAft>
              <a:buClr>
                <a:schemeClr val="dk2"/>
              </a:buClr>
              <a:buSzPts val="1100"/>
              <a:buChar char="●"/>
            </a:pPr>
            <a:r>
              <a:rPr lang="en">
                <a:solidFill>
                  <a:schemeClr val="dk2"/>
                </a:solidFill>
              </a:rPr>
              <a:t>Review current landscape or context </a:t>
            </a:r>
            <a:endParaRPr>
              <a:solidFill>
                <a:schemeClr val="dk2"/>
              </a:solidFill>
            </a:endParaRPr>
          </a:p>
          <a:p>
            <a:pPr indent="-298450" lvl="0" marL="457200" rtl="0" algn="l">
              <a:lnSpc>
                <a:spcPct val="115000"/>
              </a:lnSpc>
              <a:spcBef>
                <a:spcPts val="0"/>
              </a:spcBef>
              <a:spcAft>
                <a:spcPts val="0"/>
              </a:spcAft>
              <a:buClr>
                <a:schemeClr val="dk2"/>
              </a:buClr>
              <a:buSzPts val="1100"/>
              <a:buChar char="●"/>
            </a:pPr>
            <a:r>
              <a:rPr lang="en">
                <a:solidFill>
                  <a:schemeClr val="dk2"/>
                </a:solidFill>
              </a:rPr>
              <a:t>Document their biases and predictions</a:t>
            </a:r>
            <a:endParaRPr>
              <a:solidFill>
                <a:schemeClr val="dk2"/>
              </a:solidFill>
            </a:endParaRPr>
          </a:p>
          <a:p>
            <a:pPr indent="0" lvl="0" marL="0" rtl="0" algn="l">
              <a:lnSpc>
                <a:spcPct val="115000"/>
              </a:lnSpc>
              <a:spcBef>
                <a:spcPts val="0"/>
              </a:spcBef>
              <a:spcAft>
                <a:spcPts val="0"/>
              </a:spcAft>
              <a:buClr>
                <a:schemeClr val="dk2"/>
              </a:buClr>
              <a:buSzPts val="1100"/>
              <a:buFont typeface="Arial"/>
              <a:buNone/>
            </a:pPr>
            <a:r>
              <a:t/>
            </a:r>
            <a:endParaRPr i="1">
              <a:solidFill>
                <a:schemeClr val="dk2"/>
              </a:solidFill>
            </a:endParaRPr>
          </a:p>
          <a:p>
            <a:pPr indent="0" lvl="0" marL="0" rtl="0" algn="l">
              <a:lnSpc>
                <a:spcPct val="115000"/>
              </a:lnSpc>
              <a:spcBef>
                <a:spcPts val="0"/>
              </a:spcBef>
              <a:spcAft>
                <a:spcPts val="0"/>
              </a:spcAft>
              <a:buClr>
                <a:schemeClr val="dk2"/>
              </a:buClr>
              <a:buSzPts val="1100"/>
              <a:buFont typeface="Arial"/>
              <a:buNone/>
            </a:pPr>
            <a:r>
              <a:rPr i="1" lang="en">
                <a:solidFill>
                  <a:schemeClr val="dk2"/>
                </a:solidFill>
              </a:rPr>
              <a:t>Empathize</a:t>
            </a:r>
            <a:endParaRPr i="1">
              <a:solidFill>
                <a:schemeClr val="dk2"/>
              </a:solidFill>
            </a:endParaRPr>
          </a:p>
          <a:p>
            <a:pPr indent="-298450" lvl="0" marL="457200" rtl="0" algn="l">
              <a:lnSpc>
                <a:spcPct val="115000"/>
              </a:lnSpc>
              <a:spcBef>
                <a:spcPts val="0"/>
              </a:spcBef>
              <a:spcAft>
                <a:spcPts val="0"/>
              </a:spcAft>
              <a:buClr>
                <a:schemeClr val="dk2"/>
              </a:buClr>
              <a:buSzPts val="1100"/>
              <a:buChar char="●"/>
            </a:pPr>
            <a:r>
              <a:rPr lang="en">
                <a:solidFill>
                  <a:schemeClr val="dk2"/>
                </a:solidFill>
              </a:rPr>
              <a:t>Interview</a:t>
            </a:r>
            <a:endParaRPr>
              <a:solidFill>
                <a:schemeClr val="dk2"/>
              </a:solidFill>
            </a:endParaRPr>
          </a:p>
          <a:p>
            <a:pPr indent="-298450" lvl="0" marL="457200" rtl="0" algn="l">
              <a:lnSpc>
                <a:spcPct val="115000"/>
              </a:lnSpc>
              <a:spcBef>
                <a:spcPts val="0"/>
              </a:spcBef>
              <a:spcAft>
                <a:spcPts val="0"/>
              </a:spcAft>
              <a:buClr>
                <a:schemeClr val="dk2"/>
              </a:buClr>
              <a:buSzPts val="1100"/>
              <a:buChar char="●"/>
            </a:pPr>
            <a:r>
              <a:rPr lang="en">
                <a:solidFill>
                  <a:schemeClr val="dk2"/>
                </a:solidFill>
              </a:rPr>
              <a:t>Observations</a:t>
            </a:r>
            <a:endParaRPr>
              <a:solidFill>
                <a:schemeClr val="dk2"/>
              </a:solidFill>
            </a:endParaRPr>
          </a:p>
          <a:p>
            <a:pPr indent="-298450" lvl="1" marL="914400" rtl="0" algn="l">
              <a:lnSpc>
                <a:spcPct val="115000"/>
              </a:lnSpc>
              <a:spcBef>
                <a:spcPts val="0"/>
              </a:spcBef>
              <a:spcAft>
                <a:spcPts val="0"/>
              </a:spcAft>
              <a:buClr>
                <a:schemeClr val="dk2"/>
              </a:buClr>
              <a:buSzPts val="1100"/>
              <a:buChar char="○"/>
            </a:pPr>
            <a:r>
              <a:rPr lang="en">
                <a:solidFill>
                  <a:schemeClr val="dk2"/>
                </a:solidFill>
              </a:rPr>
              <a:t>Immersive Observations (location, community, context)</a:t>
            </a:r>
            <a:endParaRPr>
              <a:solidFill>
                <a:schemeClr val="dk2"/>
              </a:solidFill>
            </a:endParaRPr>
          </a:p>
          <a:p>
            <a:pPr indent="-298450" lvl="0" marL="457200" rtl="0" algn="l">
              <a:lnSpc>
                <a:spcPct val="115000"/>
              </a:lnSpc>
              <a:spcBef>
                <a:spcPts val="0"/>
              </a:spcBef>
              <a:spcAft>
                <a:spcPts val="0"/>
              </a:spcAft>
              <a:buClr>
                <a:schemeClr val="dk2"/>
              </a:buClr>
              <a:buSzPts val="1100"/>
              <a:buChar char="●"/>
            </a:pPr>
            <a:r>
              <a:rPr lang="en">
                <a:solidFill>
                  <a:schemeClr val="dk2"/>
                </a:solidFill>
              </a:rPr>
              <a:t>Locate resources</a:t>
            </a:r>
            <a:endParaRPr>
              <a:solidFill>
                <a:schemeClr val="dk2"/>
              </a:solidFill>
            </a:endParaRPr>
          </a:p>
          <a:p>
            <a:pPr indent="-298450" lvl="0" marL="457200" rtl="0" algn="l">
              <a:lnSpc>
                <a:spcPct val="115000"/>
              </a:lnSpc>
              <a:spcBef>
                <a:spcPts val="0"/>
              </a:spcBef>
              <a:spcAft>
                <a:spcPts val="0"/>
              </a:spcAft>
              <a:buClr>
                <a:schemeClr val="dk2"/>
              </a:buClr>
              <a:buSzPts val="1100"/>
              <a:buChar char="●"/>
            </a:pPr>
            <a:r>
              <a:rPr lang="en">
                <a:solidFill>
                  <a:schemeClr val="dk2"/>
                </a:solidFill>
              </a:rPr>
              <a:t>Identify extreme users</a:t>
            </a:r>
            <a:endParaRPr>
              <a:solidFill>
                <a:schemeClr val="dk2"/>
              </a:solidFill>
            </a:endParaRPr>
          </a:p>
          <a:p>
            <a:pPr indent="0" lvl="0" marL="0" rtl="0" algn="l">
              <a:lnSpc>
                <a:spcPct val="115000"/>
              </a:lnSpc>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indent="0" lvl="0" marL="0" rtl="0" algn="l">
              <a:lnSpc>
                <a:spcPct val="115000"/>
              </a:lnSpc>
              <a:spcBef>
                <a:spcPts val="0"/>
              </a:spcBef>
              <a:spcAft>
                <a:spcPts val="0"/>
              </a:spcAft>
              <a:buClr>
                <a:schemeClr val="dk2"/>
              </a:buClr>
              <a:buSzPts val="1100"/>
              <a:buFont typeface="Arial"/>
              <a:buNone/>
            </a:pPr>
            <a:r>
              <a:rPr i="1" lang="en">
                <a:solidFill>
                  <a:schemeClr val="dk2"/>
                </a:solidFill>
              </a:rPr>
              <a:t>Reflect</a:t>
            </a:r>
            <a:endParaRPr i="1">
              <a:solidFill>
                <a:schemeClr val="dk2"/>
              </a:solidFill>
            </a:endParaRPr>
          </a:p>
          <a:p>
            <a:pPr indent="-298450" lvl="0" marL="457200" rtl="0" algn="l">
              <a:lnSpc>
                <a:spcPct val="115000"/>
              </a:lnSpc>
              <a:spcBef>
                <a:spcPts val="0"/>
              </a:spcBef>
              <a:spcAft>
                <a:spcPts val="0"/>
              </a:spcAft>
              <a:buClr>
                <a:schemeClr val="dk2"/>
              </a:buClr>
              <a:buSzPts val="1100"/>
              <a:buChar char="●"/>
            </a:pPr>
            <a:r>
              <a:rPr lang="en">
                <a:solidFill>
                  <a:schemeClr val="dk2"/>
                </a:solidFill>
              </a:rPr>
              <a:t>Reflect on their biases</a:t>
            </a:r>
            <a:endParaRPr>
              <a:solidFill>
                <a:schemeClr val="dk2"/>
              </a:solidFill>
            </a:endParaRPr>
          </a:p>
          <a:p>
            <a:pPr indent="-298450" lvl="0" marL="457200" rtl="0" algn="l">
              <a:lnSpc>
                <a:spcPct val="115000"/>
              </a:lnSpc>
              <a:spcBef>
                <a:spcPts val="0"/>
              </a:spcBef>
              <a:spcAft>
                <a:spcPts val="0"/>
              </a:spcAft>
              <a:buClr>
                <a:schemeClr val="dk2"/>
              </a:buClr>
              <a:buSzPts val="1100"/>
              <a:buChar char="●"/>
            </a:pPr>
            <a:r>
              <a:rPr lang="en">
                <a:solidFill>
                  <a:schemeClr val="dk2"/>
                </a:solidFill>
              </a:rPr>
              <a:t>Reflect on the projects’ motivations</a:t>
            </a:r>
            <a:endParaRPr>
              <a:solidFill>
                <a:schemeClr val="dk2"/>
              </a:solidFill>
            </a:endParaRPr>
          </a:p>
          <a:p>
            <a:pPr indent="-298450" lvl="0" marL="457200" rtl="0" algn="l">
              <a:lnSpc>
                <a:spcPct val="115000"/>
              </a:lnSpc>
              <a:spcBef>
                <a:spcPts val="0"/>
              </a:spcBef>
              <a:spcAft>
                <a:spcPts val="0"/>
              </a:spcAft>
              <a:buClr>
                <a:schemeClr val="dk2"/>
              </a:buClr>
              <a:buSzPts val="1100"/>
              <a:buChar char="●"/>
            </a:pPr>
            <a:r>
              <a:rPr lang="en">
                <a:solidFill>
                  <a:schemeClr val="dk2"/>
                </a:solidFill>
              </a:rPr>
              <a:t>Reflect on stakeholders’ needs </a:t>
            </a:r>
            <a:endParaRPr>
              <a:solidFill>
                <a:schemeClr val="dk2"/>
              </a:solidFill>
            </a:endParaRPr>
          </a:p>
          <a:p>
            <a:pPr indent="0" lvl="0" marL="0" rtl="0" algn="l">
              <a:spcBef>
                <a:spcPts val="0"/>
              </a:spcBef>
              <a:spcAft>
                <a:spcPts val="0"/>
              </a:spcAft>
              <a:buClr>
                <a:schemeClr val="dk2"/>
              </a:buClr>
              <a:buSzPts val="1100"/>
              <a:buFont typeface="Arial"/>
              <a:buNone/>
            </a:pPr>
            <a:r>
              <a:t/>
            </a:r>
            <a:endParaRPr>
              <a:solidFill>
                <a:schemeClr val="dk2"/>
              </a:solidFill>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625716fc8d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625716fc8d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7c7b66b1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7c7b66b1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7c7b66b1f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7c7b66b1f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b="1" lang="en" sz="1400">
                <a:solidFill>
                  <a:schemeClr val="dk2"/>
                </a:solidFill>
              </a:rPr>
              <a:t>During the IDEATE space, students will learn to…</a:t>
            </a:r>
            <a:endParaRPr b="1" sz="1400">
              <a:solidFill>
                <a:schemeClr val="dk2"/>
              </a:solidFill>
            </a:endParaRPr>
          </a:p>
          <a:p>
            <a:pPr indent="0" lvl="0" marL="0" rtl="0" algn="l">
              <a:lnSpc>
                <a:spcPct val="115000"/>
              </a:lnSpc>
              <a:spcBef>
                <a:spcPts val="0"/>
              </a:spcBef>
              <a:spcAft>
                <a:spcPts val="0"/>
              </a:spcAft>
              <a:buClr>
                <a:schemeClr val="dk2"/>
              </a:buClr>
              <a:buSzPts val="1100"/>
              <a:buFont typeface="Arial"/>
              <a:buNone/>
            </a:pPr>
            <a:r>
              <a:rPr i="1" lang="en">
                <a:solidFill>
                  <a:schemeClr val="dk2"/>
                </a:solidFill>
              </a:rPr>
              <a:t>Brainstorm</a:t>
            </a:r>
            <a:endParaRPr i="1">
              <a:solidFill>
                <a:schemeClr val="dk2"/>
              </a:solidFill>
            </a:endParaRPr>
          </a:p>
          <a:p>
            <a:pPr indent="-298450" lvl="0" marL="457200" rtl="0" algn="l">
              <a:lnSpc>
                <a:spcPct val="115000"/>
              </a:lnSpc>
              <a:spcBef>
                <a:spcPts val="0"/>
              </a:spcBef>
              <a:spcAft>
                <a:spcPts val="0"/>
              </a:spcAft>
              <a:buClr>
                <a:schemeClr val="dk2"/>
              </a:buClr>
              <a:buSzPts val="1100"/>
              <a:buChar char="●"/>
            </a:pPr>
            <a:r>
              <a:rPr lang="en">
                <a:solidFill>
                  <a:schemeClr val="dk2"/>
                </a:solidFill>
              </a:rPr>
              <a:t>Set goals for the ideation session </a:t>
            </a:r>
            <a:endParaRPr>
              <a:solidFill>
                <a:schemeClr val="dk2"/>
              </a:solidFill>
            </a:endParaRPr>
          </a:p>
          <a:p>
            <a:pPr indent="-298450" lvl="0" marL="457200" rtl="0" algn="l">
              <a:lnSpc>
                <a:spcPct val="115000"/>
              </a:lnSpc>
              <a:spcBef>
                <a:spcPts val="0"/>
              </a:spcBef>
              <a:spcAft>
                <a:spcPts val="0"/>
              </a:spcAft>
              <a:buClr>
                <a:schemeClr val="dk2"/>
              </a:buClr>
              <a:buSzPts val="1100"/>
              <a:buChar char="●"/>
            </a:pPr>
            <a:r>
              <a:rPr lang="en">
                <a:solidFill>
                  <a:schemeClr val="dk2"/>
                </a:solidFill>
              </a:rPr>
              <a:t>Defer judgement </a:t>
            </a:r>
            <a:endParaRPr>
              <a:solidFill>
                <a:schemeClr val="dk2"/>
              </a:solidFill>
            </a:endParaRPr>
          </a:p>
          <a:p>
            <a:pPr indent="-298450" lvl="0" marL="457200" rtl="0" algn="l">
              <a:lnSpc>
                <a:spcPct val="115000"/>
              </a:lnSpc>
              <a:spcBef>
                <a:spcPts val="0"/>
              </a:spcBef>
              <a:spcAft>
                <a:spcPts val="0"/>
              </a:spcAft>
              <a:buClr>
                <a:schemeClr val="dk2"/>
              </a:buClr>
              <a:buSzPts val="1100"/>
              <a:buChar char="●"/>
            </a:pPr>
            <a:r>
              <a:rPr lang="en">
                <a:solidFill>
                  <a:schemeClr val="dk2"/>
                </a:solidFill>
              </a:rPr>
              <a:t>Ideate of potential solutions </a:t>
            </a:r>
            <a:endParaRPr>
              <a:solidFill>
                <a:schemeClr val="dk2"/>
              </a:solidFill>
            </a:endParaRPr>
          </a:p>
          <a:p>
            <a:pPr indent="0" lvl="0" marL="0" rtl="0" algn="l">
              <a:lnSpc>
                <a:spcPct val="115000"/>
              </a:lnSpc>
              <a:spcBef>
                <a:spcPts val="0"/>
              </a:spcBef>
              <a:spcAft>
                <a:spcPts val="0"/>
              </a:spcAft>
              <a:buClr>
                <a:schemeClr val="dk2"/>
              </a:buClr>
              <a:buSzPts val="1100"/>
              <a:buFont typeface="Arial"/>
              <a:buNone/>
            </a:pPr>
            <a:r>
              <a:rPr lang="en">
                <a:solidFill>
                  <a:schemeClr val="dk2"/>
                </a:solidFill>
              </a:rPr>
              <a:t>  </a:t>
            </a:r>
            <a:endParaRPr>
              <a:solidFill>
                <a:schemeClr val="dk2"/>
              </a:solidFill>
            </a:endParaRPr>
          </a:p>
          <a:p>
            <a:pPr indent="0" lvl="0" marL="0" rtl="0" algn="l">
              <a:lnSpc>
                <a:spcPct val="115000"/>
              </a:lnSpc>
              <a:spcBef>
                <a:spcPts val="0"/>
              </a:spcBef>
              <a:spcAft>
                <a:spcPts val="0"/>
              </a:spcAft>
              <a:buClr>
                <a:schemeClr val="dk2"/>
              </a:buClr>
              <a:buSzPts val="1100"/>
              <a:buFont typeface="Arial"/>
              <a:buNone/>
            </a:pPr>
            <a:r>
              <a:rPr i="1" lang="en">
                <a:solidFill>
                  <a:schemeClr val="dk2"/>
                </a:solidFill>
              </a:rPr>
              <a:t>Plan (new to term to reflect reordering)</a:t>
            </a:r>
            <a:endParaRPr i="1">
              <a:solidFill>
                <a:schemeClr val="dk2"/>
              </a:solidFill>
            </a:endParaRPr>
          </a:p>
          <a:p>
            <a:pPr indent="-298450" lvl="0" marL="457200" rtl="0" algn="l">
              <a:lnSpc>
                <a:spcPct val="115000"/>
              </a:lnSpc>
              <a:spcBef>
                <a:spcPts val="0"/>
              </a:spcBef>
              <a:spcAft>
                <a:spcPts val="0"/>
              </a:spcAft>
              <a:buClr>
                <a:schemeClr val="dk2"/>
              </a:buClr>
              <a:buSzPts val="1100"/>
              <a:buChar char="●"/>
            </a:pPr>
            <a:r>
              <a:rPr lang="en">
                <a:solidFill>
                  <a:schemeClr val="dk2"/>
                </a:solidFill>
              </a:rPr>
              <a:t>Break down the problem into manageable pieces</a:t>
            </a:r>
            <a:endParaRPr>
              <a:solidFill>
                <a:schemeClr val="dk2"/>
              </a:solidFill>
            </a:endParaRPr>
          </a:p>
          <a:p>
            <a:pPr indent="-298450" lvl="0" marL="457200" rtl="0" algn="l">
              <a:lnSpc>
                <a:spcPct val="115000"/>
              </a:lnSpc>
              <a:spcBef>
                <a:spcPts val="0"/>
              </a:spcBef>
              <a:spcAft>
                <a:spcPts val="0"/>
              </a:spcAft>
              <a:buClr>
                <a:schemeClr val="dk2"/>
              </a:buClr>
              <a:buSzPts val="1100"/>
              <a:buChar char="●"/>
            </a:pPr>
            <a:r>
              <a:rPr lang="en">
                <a:solidFill>
                  <a:schemeClr val="dk2"/>
                </a:solidFill>
              </a:rPr>
              <a:t>Whittling down the ideas from brainstorming to proposing </a:t>
            </a:r>
            <a:endParaRPr>
              <a:solidFill>
                <a:schemeClr val="dk2"/>
              </a:solidFill>
            </a:endParaRPr>
          </a:p>
          <a:p>
            <a:pPr indent="-298450" lvl="0" marL="457200" rtl="0" algn="l">
              <a:lnSpc>
                <a:spcPct val="115000"/>
              </a:lnSpc>
              <a:spcBef>
                <a:spcPts val="0"/>
              </a:spcBef>
              <a:spcAft>
                <a:spcPts val="0"/>
              </a:spcAft>
              <a:buClr>
                <a:schemeClr val="dk2"/>
              </a:buClr>
              <a:buSzPts val="1100"/>
              <a:buChar char="●"/>
            </a:pPr>
            <a:r>
              <a:rPr lang="en">
                <a:solidFill>
                  <a:schemeClr val="dk2"/>
                </a:solidFill>
              </a:rPr>
              <a:t>Develop a plan of action</a:t>
            </a:r>
            <a:endParaRPr>
              <a:solidFill>
                <a:schemeClr val="dk2"/>
              </a:solidFill>
            </a:endParaRPr>
          </a:p>
          <a:p>
            <a:pPr indent="0" lvl="0" marL="0" rtl="0" algn="l">
              <a:lnSpc>
                <a:spcPct val="115000"/>
              </a:lnSpc>
              <a:spcBef>
                <a:spcPts val="0"/>
              </a:spcBef>
              <a:spcAft>
                <a:spcPts val="0"/>
              </a:spcAft>
              <a:buClr>
                <a:schemeClr val="dk2"/>
              </a:buClr>
              <a:buSzPts val="1100"/>
              <a:buFont typeface="Arial"/>
              <a:buNone/>
            </a:pPr>
            <a:r>
              <a:t/>
            </a:r>
            <a:endParaRPr>
              <a:solidFill>
                <a:schemeClr val="dk2"/>
              </a:solidFill>
            </a:endParaRPr>
          </a:p>
          <a:p>
            <a:pPr indent="0" lvl="0" marL="0" rtl="0" algn="l">
              <a:lnSpc>
                <a:spcPct val="115000"/>
              </a:lnSpc>
              <a:spcBef>
                <a:spcPts val="0"/>
              </a:spcBef>
              <a:spcAft>
                <a:spcPts val="0"/>
              </a:spcAft>
              <a:buClr>
                <a:schemeClr val="dk2"/>
              </a:buClr>
              <a:buSzPts val="1100"/>
              <a:buFont typeface="Arial"/>
              <a:buNone/>
            </a:pPr>
            <a:r>
              <a:rPr i="1" lang="en">
                <a:solidFill>
                  <a:schemeClr val="dk2"/>
                </a:solidFill>
              </a:rPr>
              <a:t>Propose</a:t>
            </a:r>
            <a:endParaRPr i="1">
              <a:solidFill>
                <a:schemeClr val="dk2"/>
              </a:solidFill>
            </a:endParaRPr>
          </a:p>
          <a:p>
            <a:pPr indent="-298450" lvl="0" marL="457200" rtl="0" algn="l">
              <a:lnSpc>
                <a:spcPct val="115000"/>
              </a:lnSpc>
              <a:spcBef>
                <a:spcPts val="0"/>
              </a:spcBef>
              <a:spcAft>
                <a:spcPts val="0"/>
              </a:spcAft>
              <a:buClr>
                <a:schemeClr val="dk2"/>
              </a:buClr>
              <a:buSzPts val="1100"/>
              <a:buChar char="●"/>
            </a:pPr>
            <a:r>
              <a:rPr lang="en">
                <a:solidFill>
                  <a:schemeClr val="dk2"/>
                </a:solidFill>
              </a:rPr>
              <a:t>Communicate proposed solutions </a:t>
            </a:r>
            <a:endParaRPr>
              <a:solidFill>
                <a:schemeClr val="dk2"/>
              </a:solidFill>
            </a:endParaRPr>
          </a:p>
          <a:p>
            <a:pPr indent="-298450" lvl="0" marL="457200" rtl="0" algn="l">
              <a:lnSpc>
                <a:spcPct val="115000"/>
              </a:lnSpc>
              <a:spcBef>
                <a:spcPts val="0"/>
              </a:spcBef>
              <a:spcAft>
                <a:spcPts val="0"/>
              </a:spcAft>
              <a:buClr>
                <a:schemeClr val="dk2"/>
              </a:buClr>
              <a:buSzPts val="1100"/>
              <a:buChar char="●"/>
            </a:pPr>
            <a:r>
              <a:rPr lang="en">
                <a:solidFill>
                  <a:schemeClr val="dk2"/>
                </a:solidFill>
              </a:rPr>
              <a:t>Iterate in response to new information </a:t>
            </a:r>
            <a:endParaRPr>
              <a:solidFill>
                <a:schemeClr val="dk2"/>
              </a:solidFill>
            </a:endParaRPr>
          </a:p>
          <a:p>
            <a:pPr indent="-298450" lvl="0" marL="457200" rtl="0" algn="l">
              <a:lnSpc>
                <a:spcPct val="115000"/>
              </a:lnSpc>
              <a:spcBef>
                <a:spcPts val="0"/>
              </a:spcBef>
              <a:spcAft>
                <a:spcPts val="0"/>
              </a:spcAft>
              <a:buClr>
                <a:schemeClr val="dk2"/>
              </a:buClr>
              <a:buSzPts val="1100"/>
              <a:buChar char="●"/>
            </a:pPr>
            <a:r>
              <a:rPr lang="en">
                <a:solidFill>
                  <a:schemeClr val="dk2"/>
                </a:solidFill>
              </a:rPr>
              <a:t>Come up with alternative solutions</a:t>
            </a:r>
            <a:endParaRPr b="1" sz="1400">
              <a:solidFill>
                <a:schemeClr val="dk2"/>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7c7b66b1f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7c7b66b1f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7c7b66b1f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7c7b66b1f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7c7b66b1fb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7c7b66b1f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7c7b66b1fb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g7c7b66b1fb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7c7b66b1fb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g7c7b66b1fb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7c7b66b1fb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7c7b66b1fb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7c7b66b1fb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g7c7b66b1fb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f8625125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f8625125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7c7b66b1fb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7c7b66b1fb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7c7b66b1fb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7c7b66b1fb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7c7b66b1fb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7c7b66b1fb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each team share their HMW question with the class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7c7b66b1fb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7c7b66b1fb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7c7b66b1fb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7c7b66b1fb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Clr>
                <a:schemeClr val="dk2"/>
              </a:buClr>
              <a:buSzPts val="1100"/>
              <a:buFont typeface="Arial"/>
              <a:buNone/>
            </a:pPr>
            <a:r>
              <a:rPr b="1" lang="en" sz="1800">
                <a:latin typeface="Raleway"/>
                <a:ea typeface="Raleway"/>
                <a:cs typeface="Raleway"/>
                <a:sym typeface="Raleway"/>
              </a:rPr>
              <a:t>-</a:t>
            </a:r>
            <a:r>
              <a:rPr lang="en" sz="1800">
                <a:latin typeface="Raleway"/>
                <a:ea typeface="Raleway"/>
                <a:cs typeface="Raleway"/>
                <a:sym typeface="Raleway"/>
              </a:rPr>
              <a:t>Initial interviews - Who? Why? Key findings?</a:t>
            </a:r>
            <a:endParaRPr sz="1800">
              <a:latin typeface="Raleway"/>
              <a:ea typeface="Raleway"/>
              <a:cs typeface="Raleway"/>
              <a:sym typeface="Raleway"/>
            </a:endParaRPr>
          </a:p>
          <a:p>
            <a:pPr indent="0" lvl="0" marL="457200" rtl="0" algn="l">
              <a:spcBef>
                <a:spcPts val="0"/>
              </a:spcBef>
              <a:spcAft>
                <a:spcPts val="0"/>
              </a:spcAft>
              <a:buClr>
                <a:schemeClr val="dk2"/>
              </a:buClr>
              <a:buSzPts val="1100"/>
              <a:buFont typeface="Arial"/>
              <a:buNone/>
            </a:pPr>
            <a:r>
              <a:rPr lang="en" sz="1800">
                <a:latin typeface="Raleway"/>
                <a:ea typeface="Raleway"/>
                <a:cs typeface="Raleway"/>
                <a:sym typeface="Raleway"/>
              </a:rPr>
              <a:t>-Follow up interview(s) - Who? Why? Key findings?</a:t>
            </a:r>
            <a:endParaRPr sz="1800">
              <a:latin typeface="Raleway"/>
              <a:ea typeface="Raleway"/>
              <a:cs typeface="Raleway"/>
              <a:sym typeface="Raleway"/>
            </a:endParaRPr>
          </a:p>
          <a:p>
            <a:pPr indent="0" lvl="0" marL="457200" rtl="0" algn="l">
              <a:spcBef>
                <a:spcPts val="0"/>
              </a:spcBef>
              <a:spcAft>
                <a:spcPts val="0"/>
              </a:spcAft>
              <a:buClr>
                <a:schemeClr val="dk2"/>
              </a:buClr>
              <a:buSzPts val="1100"/>
              <a:buFont typeface="Arial"/>
              <a:buNone/>
            </a:pPr>
            <a:r>
              <a:rPr lang="en" sz="1800">
                <a:latin typeface="Raleway"/>
                <a:ea typeface="Raleway"/>
                <a:cs typeface="Raleway"/>
                <a:sym typeface="Raleway"/>
              </a:rPr>
              <a:t>-Point of view Statement</a:t>
            </a:r>
            <a:endParaRPr sz="1800">
              <a:latin typeface="Raleway"/>
              <a:ea typeface="Raleway"/>
              <a:cs typeface="Raleway"/>
              <a:sym typeface="Raleway"/>
            </a:endParaRPr>
          </a:p>
          <a:p>
            <a:pPr indent="0" lvl="0" marL="457200" rtl="0" algn="l">
              <a:spcBef>
                <a:spcPts val="0"/>
              </a:spcBef>
              <a:spcAft>
                <a:spcPts val="0"/>
              </a:spcAft>
              <a:buClr>
                <a:schemeClr val="dk2"/>
              </a:buClr>
              <a:buSzPts val="1100"/>
              <a:buFont typeface="Arial"/>
              <a:buNone/>
            </a:pPr>
            <a:r>
              <a:rPr lang="en" sz="1800">
                <a:latin typeface="Raleway"/>
                <a:ea typeface="Raleway"/>
                <a:cs typeface="Raleway"/>
                <a:sym typeface="Raleway"/>
              </a:rPr>
              <a:t>-”How might we…” questions (include all 4 from ideation in your slides, only talk about the most useful one or two)</a:t>
            </a:r>
            <a:endParaRPr sz="1800">
              <a:latin typeface="Raleway"/>
              <a:ea typeface="Raleway"/>
              <a:cs typeface="Raleway"/>
              <a:sym typeface="Raleway"/>
            </a:endParaRPr>
          </a:p>
          <a:p>
            <a:pPr indent="0" lvl="0" marL="457200" rtl="0" algn="l">
              <a:spcBef>
                <a:spcPts val="0"/>
              </a:spcBef>
              <a:spcAft>
                <a:spcPts val="0"/>
              </a:spcAft>
              <a:buClr>
                <a:schemeClr val="dk2"/>
              </a:buClr>
              <a:buSzPts val="1100"/>
              <a:buFont typeface="Arial"/>
              <a:buNone/>
            </a:pPr>
            <a:r>
              <a:rPr lang="en" sz="1800">
                <a:latin typeface="Raleway"/>
                <a:ea typeface="Raleway"/>
                <a:cs typeface="Raleway"/>
                <a:sym typeface="Raleway"/>
              </a:rPr>
              <a:t>-5 different concepts - Explain how these concepts address the unmet need. (remember you will be developing a physical product. The concept can include a larger process or system, but you should be able to identify the physical product you would develop)</a:t>
            </a:r>
            <a:endParaRPr sz="1800">
              <a:latin typeface="Raleway"/>
              <a:ea typeface="Raleway"/>
              <a:cs typeface="Raleway"/>
              <a:sym typeface="Raleway"/>
            </a:endParaRPr>
          </a:p>
          <a:p>
            <a:pPr indent="0" lvl="0" marL="457200" rtl="0" algn="l">
              <a:spcBef>
                <a:spcPts val="0"/>
              </a:spcBef>
              <a:spcAft>
                <a:spcPts val="0"/>
              </a:spcAft>
              <a:buClr>
                <a:schemeClr val="dk2"/>
              </a:buClr>
              <a:buSzPts val="1100"/>
              <a:buFont typeface="Arial"/>
              <a:buNone/>
            </a:pPr>
            <a:r>
              <a:rPr lang="en" sz="1800">
                <a:latin typeface="Raleway"/>
                <a:ea typeface="Raleway"/>
                <a:cs typeface="Raleway"/>
                <a:sym typeface="Raleway"/>
              </a:rPr>
              <a:t>-What</a:t>
            </a:r>
            <a:endParaRPr sz="1800">
              <a:latin typeface="Raleway"/>
              <a:ea typeface="Raleway"/>
              <a:cs typeface="Raleway"/>
              <a:sym typeface="Raleway"/>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7c7b66b1fb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7c7b66b1fb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7c7b66b1fb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7c7b66b1fb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should consider the narrative arc or ‘story arc’ of their presentation! Remember that the problem is still unresolved! This creates unresolved tension and keeps the story compelling (just another reason to stay need-oriented)</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7c7b66b1fb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7c7b66b1fb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4d4056c9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d4056c9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a:t>Lucas</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6e12f884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e12f884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a:t>Ava</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446ac85da6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446ac85da6_2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a:t>Ava</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hyperlink" Target="https://forms.gle/BwhsuPGATQ6vhpc3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330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 170 Lab 2</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Synthesis Space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283100" y="712150"/>
            <a:ext cx="3215400" cy="383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t>Work with your class to download interviews &amp; observations</a:t>
            </a:r>
            <a:endParaRPr sz="3600"/>
          </a:p>
          <a:p>
            <a:pPr indent="0" lvl="0" marL="0" rtl="0" algn="l">
              <a:spcBef>
                <a:spcPts val="0"/>
              </a:spcBef>
              <a:spcAft>
                <a:spcPts val="0"/>
              </a:spcAft>
              <a:buNone/>
            </a:pPr>
            <a:r>
              <a:rPr lang="en" sz="2400"/>
              <a:t>(up to 30 minutes)</a:t>
            </a:r>
            <a:endParaRPr sz="2400"/>
          </a:p>
        </p:txBody>
      </p:sp>
      <p:sp>
        <p:nvSpPr>
          <p:cNvPr id="129" name="Google Shape;129;p22"/>
          <p:cNvSpPr/>
          <p:nvPr/>
        </p:nvSpPr>
        <p:spPr>
          <a:xfrm>
            <a:off x="5039475" y="1377788"/>
            <a:ext cx="1187100" cy="1187100"/>
          </a:xfrm>
          <a:prstGeom prst="rect">
            <a:avLst/>
          </a:prstGeom>
          <a:solidFill>
            <a:srgbClr val="FFFF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3-5 bullets of biographical information</a:t>
            </a:r>
            <a:endParaRPr>
              <a:latin typeface="Caveat"/>
              <a:ea typeface="Caveat"/>
              <a:cs typeface="Caveat"/>
              <a:sym typeface="Caveat"/>
            </a:endParaRPr>
          </a:p>
        </p:txBody>
      </p:sp>
      <p:sp>
        <p:nvSpPr>
          <p:cNvPr id="130" name="Google Shape;130;p22"/>
          <p:cNvSpPr/>
          <p:nvPr/>
        </p:nvSpPr>
        <p:spPr>
          <a:xfrm>
            <a:off x="3748375" y="2694913"/>
            <a:ext cx="1187100" cy="1187100"/>
          </a:xfrm>
          <a:prstGeom prst="rect">
            <a:avLst/>
          </a:prstGeom>
          <a:solidFill>
            <a:srgbClr val="FFFF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veat"/>
                <a:ea typeface="Caveat"/>
                <a:cs typeface="Caveat"/>
                <a:sym typeface="Caveat"/>
              </a:rPr>
              <a:t>quote/</a:t>
            </a:r>
            <a:endParaRPr>
              <a:latin typeface="Caveat"/>
              <a:ea typeface="Caveat"/>
              <a:cs typeface="Caveat"/>
              <a:sym typeface="Caveat"/>
            </a:endParaRPr>
          </a:p>
          <a:p>
            <a:pPr indent="0" lvl="0" marL="0" rtl="0" algn="ctr">
              <a:spcBef>
                <a:spcPts val="0"/>
              </a:spcBef>
              <a:spcAft>
                <a:spcPts val="0"/>
              </a:spcAft>
              <a:buNone/>
            </a:pPr>
            <a:r>
              <a:rPr lang="en">
                <a:latin typeface="Caveat"/>
                <a:ea typeface="Caveat"/>
                <a:cs typeface="Caveat"/>
                <a:sym typeface="Caveat"/>
              </a:rPr>
              <a:t>observation #1</a:t>
            </a:r>
            <a:endParaRPr>
              <a:latin typeface="Caveat"/>
              <a:ea typeface="Caveat"/>
              <a:cs typeface="Caveat"/>
              <a:sym typeface="Caveat"/>
            </a:endParaRPr>
          </a:p>
        </p:txBody>
      </p:sp>
      <p:sp>
        <p:nvSpPr>
          <p:cNvPr id="131" name="Google Shape;131;p22"/>
          <p:cNvSpPr/>
          <p:nvPr/>
        </p:nvSpPr>
        <p:spPr>
          <a:xfrm>
            <a:off x="5039475" y="2694913"/>
            <a:ext cx="1187100" cy="1187100"/>
          </a:xfrm>
          <a:prstGeom prst="rect">
            <a:avLst/>
          </a:prstGeom>
          <a:solidFill>
            <a:srgbClr val="FFFF99"/>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solidFill>
                  <a:schemeClr val="dk2"/>
                </a:solidFill>
                <a:latin typeface="Caveat"/>
                <a:ea typeface="Caveat"/>
                <a:cs typeface="Caveat"/>
                <a:sym typeface="Caveat"/>
              </a:rPr>
              <a:t>quote/</a:t>
            </a:r>
            <a:endParaRPr>
              <a:solidFill>
                <a:schemeClr val="dk2"/>
              </a:solidFill>
              <a:latin typeface="Caveat"/>
              <a:ea typeface="Caveat"/>
              <a:cs typeface="Caveat"/>
              <a:sym typeface="Caveat"/>
            </a:endParaRPr>
          </a:p>
          <a:p>
            <a:pPr indent="0" lvl="0" marL="0" rtl="0" algn="ctr">
              <a:spcBef>
                <a:spcPts val="0"/>
              </a:spcBef>
              <a:spcAft>
                <a:spcPts val="0"/>
              </a:spcAft>
              <a:buClr>
                <a:schemeClr val="dk2"/>
              </a:buClr>
              <a:buSzPts val="1100"/>
              <a:buFont typeface="Arial"/>
              <a:buNone/>
            </a:pPr>
            <a:r>
              <a:rPr lang="en">
                <a:solidFill>
                  <a:schemeClr val="dk2"/>
                </a:solidFill>
                <a:latin typeface="Caveat"/>
                <a:ea typeface="Caveat"/>
                <a:cs typeface="Caveat"/>
                <a:sym typeface="Caveat"/>
              </a:rPr>
              <a:t>observation #2</a:t>
            </a:r>
            <a:endParaRPr>
              <a:latin typeface="Caveat"/>
              <a:ea typeface="Caveat"/>
              <a:cs typeface="Caveat"/>
              <a:sym typeface="Caveat"/>
            </a:endParaRPr>
          </a:p>
        </p:txBody>
      </p:sp>
      <p:sp>
        <p:nvSpPr>
          <p:cNvPr id="132" name="Google Shape;132;p22"/>
          <p:cNvSpPr/>
          <p:nvPr/>
        </p:nvSpPr>
        <p:spPr>
          <a:xfrm>
            <a:off x="6330575" y="2694913"/>
            <a:ext cx="1187100" cy="1187100"/>
          </a:xfrm>
          <a:prstGeom prst="rect">
            <a:avLst/>
          </a:prstGeom>
          <a:solidFill>
            <a:srgbClr val="FFFF99"/>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solidFill>
                  <a:schemeClr val="dk2"/>
                </a:solidFill>
                <a:latin typeface="Caveat"/>
                <a:ea typeface="Caveat"/>
                <a:cs typeface="Caveat"/>
                <a:sym typeface="Caveat"/>
              </a:rPr>
              <a:t>quote/</a:t>
            </a:r>
            <a:endParaRPr>
              <a:solidFill>
                <a:schemeClr val="dk2"/>
              </a:solidFill>
              <a:latin typeface="Caveat"/>
              <a:ea typeface="Caveat"/>
              <a:cs typeface="Caveat"/>
              <a:sym typeface="Caveat"/>
            </a:endParaRPr>
          </a:p>
          <a:p>
            <a:pPr indent="0" lvl="0" marL="0" rtl="0" algn="ctr">
              <a:spcBef>
                <a:spcPts val="0"/>
              </a:spcBef>
              <a:spcAft>
                <a:spcPts val="0"/>
              </a:spcAft>
              <a:buClr>
                <a:schemeClr val="dk2"/>
              </a:buClr>
              <a:buSzPts val="1100"/>
              <a:buFont typeface="Arial"/>
              <a:buNone/>
            </a:pPr>
            <a:r>
              <a:rPr lang="en">
                <a:solidFill>
                  <a:schemeClr val="dk2"/>
                </a:solidFill>
                <a:latin typeface="Caveat"/>
                <a:ea typeface="Caveat"/>
                <a:cs typeface="Caveat"/>
                <a:sym typeface="Caveat"/>
              </a:rPr>
              <a:t>observation #3</a:t>
            </a:r>
            <a:endParaRPr>
              <a:latin typeface="Caveat"/>
              <a:ea typeface="Caveat"/>
              <a:cs typeface="Caveat"/>
              <a:sym typeface="Caveat"/>
            </a:endParaRPr>
          </a:p>
        </p:txBody>
      </p:sp>
      <p:sp>
        <p:nvSpPr>
          <p:cNvPr id="133" name="Google Shape;133;p22"/>
          <p:cNvSpPr/>
          <p:nvPr/>
        </p:nvSpPr>
        <p:spPr>
          <a:xfrm>
            <a:off x="7621675" y="2694913"/>
            <a:ext cx="1187100" cy="1187100"/>
          </a:xfrm>
          <a:prstGeom prst="rect">
            <a:avLst/>
          </a:prstGeom>
          <a:solidFill>
            <a:srgbClr val="FFFF99"/>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a:solidFill>
                  <a:schemeClr val="dk2"/>
                </a:solidFill>
                <a:latin typeface="Caveat"/>
                <a:ea typeface="Caveat"/>
                <a:cs typeface="Caveat"/>
                <a:sym typeface="Caveat"/>
              </a:rPr>
              <a:t>quote/</a:t>
            </a:r>
            <a:endParaRPr>
              <a:solidFill>
                <a:schemeClr val="dk2"/>
              </a:solidFill>
              <a:latin typeface="Caveat"/>
              <a:ea typeface="Caveat"/>
              <a:cs typeface="Caveat"/>
              <a:sym typeface="Caveat"/>
            </a:endParaRPr>
          </a:p>
          <a:p>
            <a:pPr indent="0" lvl="0" marL="0" rtl="0" algn="ctr">
              <a:spcBef>
                <a:spcPts val="0"/>
              </a:spcBef>
              <a:spcAft>
                <a:spcPts val="0"/>
              </a:spcAft>
              <a:buClr>
                <a:schemeClr val="dk2"/>
              </a:buClr>
              <a:buSzPts val="1100"/>
              <a:buFont typeface="Arial"/>
              <a:buNone/>
            </a:pPr>
            <a:r>
              <a:rPr lang="en">
                <a:solidFill>
                  <a:schemeClr val="dk2"/>
                </a:solidFill>
                <a:latin typeface="Caveat"/>
                <a:ea typeface="Caveat"/>
                <a:cs typeface="Caveat"/>
                <a:sym typeface="Caveat"/>
              </a:rPr>
              <a:t>observation #4</a:t>
            </a:r>
            <a:endParaRPr>
              <a:latin typeface="Caveat"/>
              <a:ea typeface="Caveat"/>
              <a:cs typeface="Caveat"/>
              <a:sym typeface="Caveat"/>
            </a:endParaRPr>
          </a:p>
        </p:txBody>
      </p:sp>
      <p:grpSp>
        <p:nvGrpSpPr>
          <p:cNvPr id="134" name="Google Shape;134;p22"/>
          <p:cNvGrpSpPr/>
          <p:nvPr/>
        </p:nvGrpSpPr>
        <p:grpSpPr>
          <a:xfrm>
            <a:off x="3748375" y="1377788"/>
            <a:ext cx="1187100" cy="1187100"/>
            <a:chOff x="2769550" y="2054400"/>
            <a:chExt cx="1187100" cy="1187100"/>
          </a:xfrm>
        </p:grpSpPr>
        <p:sp>
          <p:nvSpPr>
            <p:cNvPr id="135" name="Google Shape;135;p22"/>
            <p:cNvSpPr/>
            <p:nvPr/>
          </p:nvSpPr>
          <p:spPr>
            <a:xfrm>
              <a:off x="2769550" y="2054400"/>
              <a:ext cx="1187100" cy="1187100"/>
            </a:xfrm>
            <a:prstGeom prst="rect">
              <a:avLst/>
            </a:prstGeom>
            <a:solidFill>
              <a:srgbClr val="FFFF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2"/>
            <p:cNvSpPr/>
            <p:nvPr/>
          </p:nvSpPr>
          <p:spPr>
            <a:xfrm>
              <a:off x="2864200" y="2149050"/>
              <a:ext cx="997800" cy="9978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veat"/>
                  <a:ea typeface="Caveat"/>
                  <a:cs typeface="Caveat"/>
                  <a:sym typeface="Caveat"/>
                </a:rPr>
                <a:t>Name</a:t>
              </a:r>
              <a:endParaRPr>
                <a:latin typeface="Caveat"/>
                <a:ea typeface="Caveat"/>
                <a:cs typeface="Caveat"/>
                <a:sym typeface="Caveat"/>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of Synthesis</a:t>
            </a:r>
            <a:endParaRPr/>
          </a:p>
        </p:txBody>
      </p:sp>
      <p:sp>
        <p:nvSpPr>
          <p:cNvPr id="142" name="Google Shape;142;p23"/>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aleway"/>
              <a:buAutoNum type="arabicPeriod"/>
            </a:pPr>
            <a:r>
              <a:rPr lang="en">
                <a:latin typeface="Raleway"/>
                <a:ea typeface="Raleway"/>
                <a:cs typeface="Raleway"/>
                <a:sym typeface="Raleway"/>
              </a:rPr>
              <a:t>Downloading interviews and observations</a:t>
            </a:r>
            <a:endParaRPr>
              <a:latin typeface="Raleway"/>
              <a:ea typeface="Raleway"/>
              <a:cs typeface="Raleway"/>
              <a:sym typeface="Raleway"/>
            </a:endParaRPr>
          </a:p>
          <a:p>
            <a:pPr indent="-342900" lvl="0" marL="457200" rtl="0" algn="l">
              <a:spcBef>
                <a:spcPts val="0"/>
              </a:spcBef>
              <a:spcAft>
                <a:spcPts val="0"/>
              </a:spcAft>
              <a:buSzPts val="1800"/>
              <a:buFont typeface="Raleway"/>
              <a:buAutoNum type="arabicPeriod"/>
            </a:pPr>
            <a:r>
              <a:rPr lang="en">
                <a:latin typeface="Raleway"/>
                <a:ea typeface="Raleway"/>
                <a:cs typeface="Raleway"/>
                <a:sym typeface="Raleway"/>
              </a:rPr>
              <a:t>Identifying patterns and themes</a:t>
            </a:r>
            <a:endParaRPr>
              <a:latin typeface="Raleway"/>
              <a:ea typeface="Raleway"/>
              <a:cs typeface="Raleway"/>
              <a:sym typeface="Raleway"/>
            </a:endParaRPr>
          </a:p>
          <a:p>
            <a:pPr indent="-342900" lvl="0" marL="457200" rtl="0" algn="l">
              <a:spcBef>
                <a:spcPts val="0"/>
              </a:spcBef>
              <a:spcAft>
                <a:spcPts val="0"/>
              </a:spcAft>
              <a:buSzPts val="1800"/>
              <a:buFont typeface="Raleway"/>
              <a:buAutoNum type="arabicPeriod"/>
            </a:pPr>
            <a:r>
              <a:rPr lang="en">
                <a:latin typeface="Raleway"/>
                <a:ea typeface="Raleway"/>
                <a:cs typeface="Raleway"/>
                <a:sym typeface="Raleway"/>
              </a:rPr>
              <a:t>Extracting key insights</a:t>
            </a:r>
            <a:endParaRPr>
              <a:latin typeface="Raleway"/>
              <a:ea typeface="Raleway"/>
              <a:cs typeface="Raleway"/>
              <a:sym typeface="Raleway"/>
            </a:endParaRPr>
          </a:p>
          <a:p>
            <a:pPr indent="-342900" lvl="0" marL="457200" rtl="0" algn="l">
              <a:spcBef>
                <a:spcPts val="0"/>
              </a:spcBef>
              <a:spcAft>
                <a:spcPts val="0"/>
              </a:spcAft>
              <a:buSzPts val="1800"/>
              <a:buFont typeface="Raleway"/>
              <a:buAutoNum type="arabicPeriod"/>
            </a:pPr>
            <a:r>
              <a:rPr lang="en">
                <a:latin typeface="Raleway"/>
                <a:ea typeface="Raleway"/>
                <a:cs typeface="Raleway"/>
                <a:sym typeface="Raleway"/>
              </a:rPr>
              <a:t>Create frameworks to visually communicate insights</a:t>
            </a:r>
            <a:endParaRPr>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4"/>
          <p:cNvSpPr txBox="1"/>
          <p:nvPr/>
        </p:nvSpPr>
        <p:spPr>
          <a:xfrm>
            <a:off x="1297501" y="1597175"/>
            <a:ext cx="4245300" cy="29112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15000"/>
              </a:lnSpc>
              <a:spcBef>
                <a:spcPts val="0"/>
              </a:spcBef>
              <a:spcAft>
                <a:spcPts val="0"/>
              </a:spcAft>
              <a:buClr>
                <a:srgbClr val="000000"/>
              </a:buClr>
              <a:buSzPts val="2000"/>
              <a:buFont typeface="Raleway"/>
              <a:buChar char="-"/>
            </a:pPr>
            <a:r>
              <a:rPr i="0" lang="en" sz="2000" u="none" cap="none" strike="noStrike">
                <a:solidFill>
                  <a:srgbClr val="000000"/>
                </a:solidFill>
                <a:latin typeface="Raleway"/>
                <a:ea typeface="Raleway"/>
                <a:cs typeface="Raleway"/>
                <a:sym typeface="Raleway"/>
              </a:rPr>
              <a:t>Look for buckets</a:t>
            </a:r>
            <a:r>
              <a:rPr lang="en" sz="2000">
                <a:latin typeface="Raleway"/>
                <a:ea typeface="Raleway"/>
                <a:cs typeface="Raleway"/>
                <a:sym typeface="Raleway"/>
              </a:rPr>
              <a:t>/groups/</a:t>
            </a:r>
            <a:r>
              <a:rPr i="0" lang="en" sz="2000" u="none" cap="none" strike="noStrike">
                <a:solidFill>
                  <a:srgbClr val="000000"/>
                </a:solidFill>
                <a:latin typeface="Raleway"/>
                <a:ea typeface="Raleway"/>
                <a:cs typeface="Raleway"/>
                <a:sym typeface="Raleway"/>
              </a:rPr>
              <a:t>themes</a:t>
            </a:r>
            <a:endParaRPr i="0" sz="2000" u="none" cap="none" strike="noStrike">
              <a:solidFill>
                <a:srgbClr val="000000"/>
              </a:solidFill>
              <a:latin typeface="Raleway"/>
              <a:ea typeface="Raleway"/>
              <a:cs typeface="Raleway"/>
              <a:sym typeface="Raleway"/>
            </a:endParaRPr>
          </a:p>
          <a:p>
            <a:pPr indent="-355600" lvl="0" marL="457200" marR="0" rtl="0" algn="l">
              <a:lnSpc>
                <a:spcPct val="115000"/>
              </a:lnSpc>
              <a:spcBef>
                <a:spcPts val="0"/>
              </a:spcBef>
              <a:spcAft>
                <a:spcPts val="0"/>
              </a:spcAft>
              <a:buClr>
                <a:srgbClr val="000000"/>
              </a:buClr>
              <a:buSzPts val="2000"/>
              <a:buFont typeface="Raleway"/>
              <a:buChar char="-"/>
            </a:pPr>
            <a:r>
              <a:rPr i="0" lang="en" sz="2000" u="none" cap="none" strike="noStrike">
                <a:solidFill>
                  <a:srgbClr val="000000"/>
                </a:solidFill>
                <a:latin typeface="Raleway"/>
                <a:ea typeface="Raleway"/>
                <a:cs typeface="Raleway"/>
                <a:sym typeface="Raleway"/>
              </a:rPr>
              <a:t>Consider the relationships between </a:t>
            </a:r>
            <a:r>
              <a:rPr lang="en" sz="2000">
                <a:latin typeface="Raleway"/>
                <a:ea typeface="Raleway"/>
                <a:cs typeface="Raleway"/>
                <a:sym typeface="Raleway"/>
              </a:rPr>
              <a:t>these</a:t>
            </a:r>
            <a:endParaRPr i="0" sz="2000" u="none" cap="none" strike="noStrike">
              <a:solidFill>
                <a:srgbClr val="000000"/>
              </a:solidFill>
              <a:latin typeface="Raleway"/>
              <a:ea typeface="Raleway"/>
              <a:cs typeface="Raleway"/>
              <a:sym typeface="Raleway"/>
            </a:endParaRPr>
          </a:p>
          <a:p>
            <a:pPr indent="-355600" lvl="0" marL="457200" marR="0" rtl="0" algn="l">
              <a:lnSpc>
                <a:spcPct val="115000"/>
              </a:lnSpc>
              <a:spcBef>
                <a:spcPts val="0"/>
              </a:spcBef>
              <a:spcAft>
                <a:spcPts val="0"/>
              </a:spcAft>
              <a:buClr>
                <a:srgbClr val="000000"/>
              </a:buClr>
              <a:buSzPts val="2000"/>
              <a:buFont typeface="Raleway"/>
              <a:buChar char="-"/>
            </a:pPr>
            <a:r>
              <a:rPr i="0" lang="en" sz="2000" u="none" cap="none" strike="noStrike">
                <a:solidFill>
                  <a:srgbClr val="000000"/>
                </a:solidFill>
                <a:latin typeface="Raleway"/>
                <a:ea typeface="Raleway"/>
                <a:cs typeface="Raleway"/>
                <a:sym typeface="Raleway"/>
              </a:rPr>
              <a:t>Group and re-group</a:t>
            </a:r>
            <a:endParaRPr sz="2000">
              <a:latin typeface="Raleway"/>
              <a:ea typeface="Raleway"/>
              <a:cs typeface="Raleway"/>
              <a:sym typeface="Raleway"/>
            </a:endParaRPr>
          </a:p>
          <a:p>
            <a:pPr indent="-355600" lvl="0" marL="457200" marR="0" rtl="0" algn="l">
              <a:lnSpc>
                <a:spcPct val="115000"/>
              </a:lnSpc>
              <a:spcBef>
                <a:spcPts val="0"/>
              </a:spcBef>
              <a:spcAft>
                <a:spcPts val="0"/>
              </a:spcAft>
              <a:buClr>
                <a:srgbClr val="000000"/>
              </a:buClr>
              <a:buSzPts val="2000"/>
              <a:buFont typeface="Raleway"/>
              <a:buChar char="-"/>
            </a:pPr>
            <a:r>
              <a:rPr i="0" lang="en" sz="2000" u="none" cap="none" strike="noStrike">
                <a:solidFill>
                  <a:srgbClr val="000000"/>
                </a:solidFill>
                <a:latin typeface="Raleway"/>
                <a:ea typeface="Raleway"/>
                <a:cs typeface="Raleway"/>
                <a:sym typeface="Raleway"/>
              </a:rPr>
              <a:t>POINT</a:t>
            </a:r>
            <a:endParaRPr i="0" sz="2000" u="none" cap="none" strike="noStrike">
              <a:solidFill>
                <a:srgbClr val="000000"/>
              </a:solidFill>
              <a:latin typeface="Raleway"/>
              <a:ea typeface="Raleway"/>
              <a:cs typeface="Raleway"/>
              <a:sym typeface="Raleway"/>
            </a:endParaRPr>
          </a:p>
          <a:p>
            <a:pPr indent="-317500" lvl="1" marL="857250" marR="0" rtl="0" algn="l">
              <a:lnSpc>
                <a:spcPct val="115000"/>
              </a:lnSpc>
              <a:spcBef>
                <a:spcPts val="0"/>
              </a:spcBef>
              <a:spcAft>
                <a:spcPts val="0"/>
              </a:spcAft>
              <a:buClr>
                <a:srgbClr val="000000"/>
              </a:buClr>
              <a:buSzPts val="1400"/>
              <a:buFont typeface="Lato"/>
              <a:buChar char="-"/>
            </a:pPr>
            <a:r>
              <a:rPr b="1" i="0" lang="en" u="none" cap="none" strike="noStrike">
                <a:solidFill>
                  <a:srgbClr val="000000"/>
                </a:solidFill>
                <a:latin typeface="Raleway"/>
                <a:ea typeface="Raleway"/>
                <a:cs typeface="Raleway"/>
                <a:sym typeface="Raleway"/>
              </a:rPr>
              <a:t>P</a:t>
            </a:r>
            <a:r>
              <a:rPr i="0" lang="en" u="none" cap="none" strike="noStrike">
                <a:solidFill>
                  <a:srgbClr val="000000"/>
                </a:solidFill>
                <a:latin typeface="Raleway"/>
                <a:ea typeface="Raleway"/>
                <a:cs typeface="Raleway"/>
                <a:sym typeface="Raleway"/>
              </a:rPr>
              <a:t>roblems, </a:t>
            </a:r>
            <a:r>
              <a:rPr b="1" i="0" lang="en" u="none" cap="none" strike="noStrike">
                <a:solidFill>
                  <a:srgbClr val="000000"/>
                </a:solidFill>
                <a:latin typeface="Raleway"/>
                <a:ea typeface="Raleway"/>
                <a:cs typeface="Raleway"/>
                <a:sym typeface="Raleway"/>
              </a:rPr>
              <a:t>O</a:t>
            </a:r>
            <a:r>
              <a:rPr i="0" lang="en" u="none" cap="none" strike="noStrike">
                <a:solidFill>
                  <a:srgbClr val="000000"/>
                </a:solidFill>
                <a:latin typeface="Raleway"/>
                <a:ea typeface="Raleway"/>
                <a:cs typeface="Raleway"/>
                <a:sym typeface="Raleway"/>
              </a:rPr>
              <a:t>pportunities, </a:t>
            </a:r>
            <a:r>
              <a:rPr b="1" i="0" lang="en" u="none" cap="none" strike="noStrike">
                <a:solidFill>
                  <a:srgbClr val="000000"/>
                </a:solidFill>
                <a:latin typeface="Raleway"/>
                <a:ea typeface="Raleway"/>
                <a:cs typeface="Raleway"/>
                <a:sym typeface="Raleway"/>
              </a:rPr>
              <a:t>I</a:t>
            </a:r>
            <a:r>
              <a:rPr i="0" lang="en" u="none" cap="none" strike="noStrike">
                <a:solidFill>
                  <a:srgbClr val="000000"/>
                </a:solidFill>
                <a:latin typeface="Raleway"/>
                <a:ea typeface="Raleway"/>
                <a:cs typeface="Raleway"/>
                <a:sym typeface="Raleway"/>
              </a:rPr>
              <a:t>nsights, </a:t>
            </a:r>
            <a:br>
              <a:rPr i="0" lang="en" u="none" cap="none" strike="noStrike">
                <a:solidFill>
                  <a:srgbClr val="000000"/>
                </a:solidFill>
                <a:latin typeface="Raleway"/>
                <a:ea typeface="Raleway"/>
                <a:cs typeface="Raleway"/>
                <a:sym typeface="Raleway"/>
              </a:rPr>
            </a:br>
            <a:r>
              <a:rPr b="1" i="0" lang="en" u="none" cap="none" strike="noStrike">
                <a:solidFill>
                  <a:srgbClr val="000000"/>
                </a:solidFill>
                <a:latin typeface="Raleway"/>
                <a:ea typeface="Raleway"/>
                <a:cs typeface="Raleway"/>
                <a:sym typeface="Raleway"/>
              </a:rPr>
              <a:t>N</a:t>
            </a:r>
            <a:r>
              <a:rPr i="0" lang="en" u="none" cap="none" strike="noStrike">
                <a:solidFill>
                  <a:srgbClr val="000000"/>
                </a:solidFill>
                <a:latin typeface="Raleway"/>
                <a:ea typeface="Raleway"/>
                <a:cs typeface="Raleway"/>
                <a:sym typeface="Raleway"/>
              </a:rPr>
              <a:t>eeds, </a:t>
            </a:r>
            <a:r>
              <a:rPr b="1" i="0" lang="en" u="none" cap="none" strike="noStrike">
                <a:solidFill>
                  <a:srgbClr val="000000"/>
                </a:solidFill>
                <a:latin typeface="Raleway"/>
                <a:ea typeface="Raleway"/>
                <a:cs typeface="Raleway"/>
                <a:sym typeface="Raleway"/>
              </a:rPr>
              <a:t>T</a:t>
            </a:r>
            <a:r>
              <a:rPr i="0" lang="en" u="none" cap="none" strike="noStrike">
                <a:solidFill>
                  <a:srgbClr val="000000"/>
                </a:solidFill>
                <a:latin typeface="Raleway"/>
                <a:ea typeface="Raleway"/>
                <a:cs typeface="Raleway"/>
                <a:sym typeface="Raleway"/>
              </a:rPr>
              <a:t>hemes</a:t>
            </a:r>
            <a:endParaRPr i="0" u="none" cap="none" strike="noStrike">
              <a:solidFill>
                <a:srgbClr val="000000"/>
              </a:solidFill>
              <a:latin typeface="Raleway"/>
              <a:ea typeface="Raleway"/>
              <a:cs typeface="Raleway"/>
              <a:sym typeface="Raleway"/>
            </a:endParaRPr>
          </a:p>
        </p:txBody>
      </p:sp>
      <p:sp>
        <p:nvSpPr>
          <p:cNvPr id="148" name="Google Shape;148;p24"/>
          <p:cNvSpPr txBox="1"/>
          <p:nvPr/>
        </p:nvSpPr>
        <p:spPr>
          <a:xfrm>
            <a:off x="1297500" y="393750"/>
            <a:ext cx="7038900" cy="914100"/>
          </a:xfrm>
          <a:prstGeom prst="rect">
            <a:avLst/>
          </a:prstGeom>
          <a:noFill/>
          <a:ln>
            <a:noFill/>
          </a:ln>
        </p:spPr>
        <p:txBody>
          <a:bodyPr anchorCtr="0" anchor="t" bIns="91425" lIns="91425" spcFirstLastPara="1" rIns="91425" wrap="square" tIns="91425">
            <a:noAutofit/>
          </a:bodyPr>
          <a:lstStyle/>
          <a:p>
            <a:pPr indent="-419100" lvl="0" marL="457200" marR="0" rtl="0" algn="l">
              <a:lnSpc>
                <a:spcPct val="115000"/>
              </a:lnSpc>
              <a:spcBef>
                <a:spcPts val="0"/>
              </a:spcBef>
              <a:spcAft>
                <a:spcPts val="0"/>
              </a:spcAft>
              <a:buClr>
                <a:srgbClr val="1B212C"/>
              </a:buClr>
              <a:buSzPts val="3000"/>
              <a:buFont typeface="Raleway"/>
              <a:buAutoNum type="arabicPeriod" startAt="2"/>
            </a:pPr>
            <a:r>
              <a:rPr b="1" lang="en" sz="3000">
                <a:solidFill>
                  <a:srgbClr val="1B212C"/>
                </a:solidFill>
                <a:latin typeface="Raleway"/>
                <a:ea typeface="Raleway"/>
                <a:cs typeface="Raleway"/>
                <a:sym typeface="Raleway"/>
              </a:rPr>
              <a:t>Identify patterns </a:t>
            </a:r>
            <a:br>
              <a:rPr b="1" lang="en" sz="3000">
                <a:solidFill>
                  <a:srgbClr val="1B212C"/>
                </a:solidFill>
                <a:latin typeface="Raleway"/>
                <a:ea typeface="Raleway"/>
                <a:cs typeface="Raleway"/>
                <a:sym typeface="Raleway"/>
              </a:rPr>
            </a:br>
            <a:r>
              <a:rPr b="1" lang="en" sz="3000">
                <a:solidFill>
                  <a:srgbClr val="1B212C"/>
                </a:solidFill>
                <a:latin typeface="Raleway"/>
                <a:ea typeface="Raleway"/>
                <a:cs typeface="Raleway"/>
                <a:sym typeface="Raleway"/>
              </a:rPr>
              <a:t>and themes</a:t>
            </a:r>
            <a:endParaRPr b="1" i="0" sz="3000" u="none" cap="none" strike="noStrike">
              <a:solidFill>
                <a:srgbClr val="666666"/>
              </a:solidFill>
              <a:latin typeface="Raleway"/>
              <a:ea typeface="Raleway"/>
              <a:cs typeface="Raleway"/>
              <a:sym typeface="Raleway"/>
            </a:endParaRPr>
          </a:p>
        </p:txBody>
      </p:sp>
      <p:pic>
        <p:nvPicPr>
          <p:cNvPr id="149" name="Google Shape;149;p24"/>
          <p:cNvPicPr preferRelativeResize="0"/>
          <p:nvPr/>
        </p:nvPicPr>
        <p:blipFill>
          <a:blip r:embed="rId3">
            <a:alphaModFix/>
          </a:blip>
          <a:stretch>
            <a:fillRect/>
          </a:stretch>
        </p:blipFill>
        <p:spPr>
          <a:xfrm>
            <a:off x="5584400" y="482175"/>
            <a:ext cx="3133577" cy="41791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5"/>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Now it’s your turn</a:t>
            </a:r>
            <a:endParaRPr/>
          </a:p>
          <a:p>
            <a:pPr indent="0" lvl="0" marL="0" rtl="0" algn="l">
              <a:spcBef>
                <a:spcPts val="0"/>
              </a:spcBef>
              <a:spcAft>
                <a:spcPts val="0"/>
              </a:spcAft>
              <a:buNone/>
            </a:pPr>
            <a:r>
              <a:rPr lang="en" sz="2400"/>
              <a:t>Work with your team to </a:t>
            </a:r>
            <a:br>
              <a:rPr lang="en" sz="2400"/>
            </a:br>
            <a:r>
              <a:rPr lang="en" sz="2400"/>
              <a:t>Identify Patterns and Themes</a:t>
            </a:r>
            <a:endParaRPr sz="2400"/>
          </a:p>
          <a:p>
            <a:pPr indent="0" lvl="0" marL="0" rtl="0" algn="l">
              <a:spcBef>
                <a:spcPts val="0"/>
              </a:spcBef>
              <a:spcAft>
                <a:spcPts val="0"/>
              </a:spcAft>
              <a:buNone/>
            </a:pPr>
            <a:r>
              <a:t/>
            </a:r>
            <a:endParaRPr sz="2400"/>
          </a:p>
          <a:p>
            <a:pPr indent="0" lvl="0" marL="0" rtl="0" algn="l">
              <a:spcBef>
                <a:spcPts val="0"/>
              </a:spcBef>
              <a:spcAft>
                <a:spcPts val="0"/>
              </a:spcAft>
              <a:buClr>
                <a:schemeClr val="dk2"/>
              </a:buClr>
              <a:buSzPts val="1100"/>
              <a:buFont typeface="Arial"/>
              <a:buNone/>
            </a:pPr>
            <a:r>
              <a:rPr lang="en" sz="3000"/>
              <a:t>(10 minutes)</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of Synthesis</a:t>
            </a:r>
            <a:endParaRPr/>
          </a:p>
        </p:txBody>
      </p:sp>
      <p:sp>
        <p:nvSpPr>
          <p:cNvPr id="160" name="Google Shape;160;p26"/>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aleway"/>
              <a:buAutoNum type="arabicPeriod"/>
            </a:pPr>
            <a:r>
              <a:rPr lang="en">
                <a:latin typeface="Raleway"/>
                <a:ea typeface="Raleway"/>
                <a:cs typeface="Raleway"/>
                <a:sym typeface="Raleway"/>
              </a:rPr>
              <a:t>Downloading interviews and observations</a:t>
            </a:r>
            <a:endParaRPr>
              <a:latin typeface="Raleway"/>
              <a:ea typeface="Raleway"/>
              <a:cs typeface="Raleway"/>
              <a:sym typeface="Raleway"/>
            </a:endParaRPr>
          </a:p>
          <a:p>
            <a:pPr indent="-342900" lvl="0" marL="457200" rtl="0" algn="l">
              <a:spcBef>
                <a:spcPts val="0"/>
              </a:spcBef>
              <a:spcAft>
                <a:spcPts val="0"/>
              </a:spcAft>
              <a:buSzPts val="1800"/>
              <a:buFont typeface="Raleway"/>
              <a:buAutoNum type="arabicPeriod"/>
            </a:pPr>
            <a:r>
              <a:rPr lang="en">
                <a:latin typeface="Raleway"/>
                <a:ea typeface="Raleway"/>
                <a:cs typeface="Raleway"/>
                <a:sym typeface="Raleway"/>
              </a:rPr>
              <a:t>Identifying patterns and themes</a:t>
            </a:r>
            <a:endParaRPr>
              <a:latin typeface="Raleway"/>
              <a:ea typeface="Raleway"/>
              <a:cs typeface="Raleway"/>
              <a:sym typeface="Raleway"/>
            </a:endParaRPr>
          </a:p>
          <a:p>
            <a:pPr indent="-342900" lvl="0" marL="457200" rtl="0" algn="l">
              <a:spcBef>
                <a:spcPts val="0"/>
              </a:spcBef>
              <a:spcAft>
                <a:spcPts val="0"/>
              </a:spcAft>
              <a:buSzPts val="1800"/>
              <a:buFont typeface="Raleway"/>
              <a:buAutoNum type="arabicPeriod"/>
            </a:pPr>
            <a:r>
              <a:rPr lang="en">
                <a:latin typeface="Raleway"/>
                <a:ea typeface="Raleway"/>
                <a:cs typeface="Raleway"/>
                <a:sym typeface="Raleway"/>
              </a:rPr>
              <a:t>Extracting key insights</a:t>
            </a:r>
            <a:endParaRPr>
              <a:latin typeface="Raleway"/>
              <a:ea typeface="Raleway"/>
              <a:cs typeface="Raleway"/>
              <a:sym typeface="Raleway"/>
            </a:endParaRPr>
          </a:p>
          <a:p>
            <a:pPr indent="-342900" lvl="0" marL="457200" rtl="0" algn="l">
              <a:spcBef>
                <a:spcPts val="0"/>
              </a:spcBef>
              <a:spcAft>
                <a:spcPts val="0"/>
              </a:spcAft>
              <a:buSzPts val="1800"/>
              <a:buFont typeface="Raleway"/>
              <a:buAutoNum type="arabicPeriod"/>
            </a:pPr>
            <a:r>
              <a:rPr lang="en">
                <a:latin typeface="Raleway"/>
                <a:ea typeface="Raleway"/>
                <a:cs typeface="Raleway"/>
                <a:sym typeface="Raleway"/>
              </a:rPr>
              <a:t>Create frameworks to visually communicate insights</a:t>
            </a:r>
            <a:endParaRPr>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AutoNum type="arabicPeriod" startAt="3"/>
            </a:pPr>
            <a:r>
              <a:rPr lang="en"/>
              <a:t>Extracting Key Insights</a:t>
            </a:r>
            <a:endParaRPr/>
          </a:p>
        </p:txBody>
      </p:sp>
      <p:sp>
        <p:nvSpPr>
          <p:cNvPr id="166" name="Google Shape;166;p27"/>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An insight should be a full sentence that takes a stance on a particular topic.</a:t>
            </a:r>
            <a:endParaRPr>
              <a:latin typeface="Raleway"/>
              <a:ea typeface="Raleway"/>
              <a:cs typeface="Raleway"/>
              <a:sym typeface="Raleway"/>
            </a:endParaRPr>
          </a:p>
          <a:p>
            <a:pPr indent="-342900" lvl="0" marL="457200" rtl="0" algn="l">
              <a:spcBef>
                <a:spcPts val="1600"/>
              </a:spcBef>
              <a:spcAft>
                <a:spcPts val="0"/>
              </a:spcAft>
              <a:buSzPts val="1800"/>
              <a:buChar char="●"/>
            </a:pPr>
            <a:r>
              <a:rPr lang="en">
                <a:latin typeface="Raleway"/>
                <a:ea typeface="Raleway"/>
                <a:cs typeface="Raleway"/>
                <a:sym typeface="Raleway"/>
              </a:rPr>
              <a:t>Insights are </a:t>
            </a:r>
            <a:r>
              <a:rPr b="1" lang="en">
                <a:latin typeface="Raleway"/>
                <a:ea typeface="Raleway"/>
                <a:cs typeface="Raleway"/>
                <a:sym typeface="Raleway"/>
              </a:rPr>
              <a:t>revelations</a:t>
            </a:r>
            <a:r>
              <a:rPr lang="en">
                <a:latin typeface="Raleway"/>
                <a:ea typeface="Raleway"/>
                <a:cs typeface="Raleway"/>
                <a:sym typeface="Raleway"/>
              </a:rPr>
              <a:t> - the unexpected things that make you sit up and pay attention</a:t>
            </a:r>
            <a:endParaRPr>
              <a:latin typeface="Raleway"/>
              <a:ea typeface="Raleway"/>
              <a:cs typeface="Raleway"/>
              <a:sym typeface="Raleway"/>
            </a:endParaRPr>
          </a:p>
          <a:p>
            <a:pPr indent="-342900" lvl="0" marL="457200" rtl="0" algn="l">
              <a:spcBef>
                <a:spcPts val="0"/>
              </a:spcBef>
              <a:spcAft>
                <a:spcPts val="0"/>
              </a:spcAft>
              <a:buSzPts val="1800"/>
              <a:buChar char="●"/>
            </a:pPr>
            <a:r>
              <a:rPr lang="en">
                <a:latin typeface="Raleway"/>
                <a:ea typeface="Raleway"/>
                <a:cs typeface="Raleway"/>
                <a:sym typeface="Raleway"/>
              </a:rPr>
              <a:t>Insights bring </a:t>
            </a:r>
            <a:r>
              <a:rPr b="1" lang="en">
                <a:latin typeface="Raleway"/>
                <a:ea typeface="Raleway"/>
                <a:cs typeface="Raleway"/>
                <a:sym typeface="Raleway"/>
              </a:rPr>
              <a:t>visibility</a:t>
            </a:r>
            <a:r>
              <a:rPr lang="en">
                <a:latin typeface="Raleway"/>
                <a:ea typeface="Raleway"/>
                <a:cs typeface="Raleway"/>
                <a:sym typeface="Raleway"/>
              </a:rPr>
              <a:t> and </a:t>
            </a:r>
            <a:r>
              <a:rPr b="1" lang="en">
                <a:latin typeface="Raleway"/>
                <a:ea typeface="Raleway"/>
                <a:cs typeface="Raleway"/>
                <a:sym typeface="Raleway"/>
              </a:rPr>
              <a:t>clarity</a:t>
            </a:r>
            <a:r>
              <a:rPr lang="en">
                <a:latin typeface="Raleway"/>
                <a:ea typeface="Raleway"/>
                <a:cs typeface="Raleway"/>
                <a:sym typeface="Raleway"/>
              </a:rPr>
              <a:t> to previously hidden meaning</a:t>
            </a:r>
            <a:endParaRPr>
              <a:latin typeface="Raleway"/>
              <a:ea typeface="Raleway"/>
              <a:cs typeface="Raleway"/>
              <a:sym typeface="Raleway"/>
            </a:endParaRPr>
          </a:p>
          <a:p>
            <a:pPr indent="-342900" lvl="0" marL="457200" rtl="0" algn="l">
              <a:spcBef>
                <a:spcPts val="0"/>
              </a:spcBef>
              <a:spcAft>
                <a:spcPts val="0"/>
              </a:spcAft>
              <a:buSzPts val="1800"/>
              <a:buChar char="●"/>
            </a:pPr>
            <a:r>
              <a:rPr lang="en">
                <a:latin typeface="Raleway"/>
                <a:ea typeface="Raleway"/>
                <a:cs typeface="Raleway"/>
                <a:sym typeface="Raleway"/>
              </a:rPr>
              <a:t>Insights allow us to </a:t>
            </a:r>
            <a:r>
              <a:rPr b="1" lang="en">
                <a:latin typeface="Raleway"/>
                <a:ea typeface="Raleway"/>
                <a:cs typeface="Raleway"/>
                <a:sym typeface="Raleway"/>
              </a:rPr>
              <a:t>see the world in a new way</a:t>
            </a:r>
            <a:endParaRPr b="1">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Patterns &amp; Themes into Insights</a:t>
            </a:r>
            <a:endParaRPr/>
          </a:p>
        </p:txBody>
      </p:sp>
      <p:sp>
        <p:nvSpPr>
          <p:cNvPr id="172" name="Google Shape;172;p28"/>
          <p:cNvSpPr txBox="1"/>
          <p:nvPr>
            <p:ph idx="1" type="body"/>
          </p:nvPr>
        </p:nvSpPr>
        <p:spPr>
          <a:xfrm>
            <a:off x="2086800" y="1602675"/>
            <a:ext cx="1417800" cy="43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Pattern/Theme</a:t>
            </a:r>
            <a:endParaRPr b="1" u="sng"/>
          </a:p>
          <a:p>
            <a:pPr indent="0" lvl="0" marL="0" rtl="0" algn="l">
              <a:spcBef>
                <a:spcPts val="0"/>
              </a:spcBef>
              <a:spcAft>
                <a:spcPts val="0"/>
              </a:spcAft>
              <a:buNone/>
            </a:pPr>
            <a:r>
              <a:t/>
            </a:r>
            <a:endParaRPr u="sng"/>
          </a:p>
        </p:txBody>
      </p:sp>
      <p:sp>
        <p:nvSpPr>
          <p:cNvPr id="173" name="Google Shape;173;p28"/>
          <p:cNvSpPr txBox="1"/>
          <p:nvPr>
            <p:ph idx="2" type="body"/>
          </p:nvPr>
        </p:nvSpPr>
        <p:spPr>
          <a:xfrm>
            <a:off x="4499050" y="1602675"/>
            <a:ext cx="4222800" cy="43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u="sng"/>
              <a:t>Insight</a:t>
            </a:r>
            <a:endParaRPr b="1" u="sng"/>
          </a:p>
          <a:p>
            <a:pPr indent="0" lvl="0" marL="0" rtl="0" algn="ctr">
              <a:spcBef>
                <a:spcPts val="0"/>
              </a:spcBef>
              <a:spcAft>
                <a:spcPts val="0"/>
              </a:spcAft>
              <a:buClr>
                <a:schemeClr val="dk2"/>
              </a:buClr>
              <a:buSzPts val="1100"/>
              <a:buFont typeface="Arial"/>
              <a:buNone/>
            </a:pPr>
            <a:r>
              <a:t/>
            </a:r>
            <a:endParaRPr u="sng"/>
          </a:p>
        </p:txBody>
      </p:sp>
      <p:sp>
        <p:nvSpPr>
          <p:cNvPr id="174" name="Google Shape;174;p28"/>
          <p:cNvSpPr/>
          <p:nvPr/>
        </p:nvSpPr>
        <p:spPr>
          <a:xfrm>
            <a:off x="3841287" y="2883450"/>
            <a:ext cx="646200" cy="234300"/>
          </a:xfrm>
          <a:prstGeom prst="rightArrow">
            <a:avLst>
              <a:gd fmla="val 50000" name="adj1"/>
              <a:gd fmla="val 50000" name="adj2"/>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8"/>
          <p:cNvSpPr txBox="1"/>
          <p:nvPr>
            <p:ph idx="1" type="body"/>
          </p:nvPr>
        </p:nvSpPr>
        <p:spPr>
          <a:xfrm>
            <a:off x="1799250" y="2094900"/>
            <a:ext cx="1992900" cy="43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Dining halls have diverse options</a:t>
            </a:r>
            <a:endParaRPr/>
          </a:p>
        </p:txBody>
      </p:sp>
      <p:sp>
        <p:nvSpPr>
          <p:cNvPr id="176" name="Google Shape;176;p28"/>
          <p:cNvSpPr txBox="1"/>
          <p:nvPr>
            <p:ph idx="1" type="body"/>
          </p:nvPr>
        </p:nvSpPr>
        <p:spPr>
          <a:xfrm>
            <a:off x="4799975" y="2628300"/>
            <a:ext cx="3750900" cy="43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Offering many diverse meal options may only be desirable at certain times or locations.</a:t>
            </a:r>
            <a:endParaRPr/>
          </a:p>
        </p:txBody>
      </p:sp>
      <p:sp>
        <p:nvSpPr>
          <p:cNvPr id="177" name="Google Shape;177;p28"/>
          <p:cNvSpPr txBox="1"/>
          <p:nvPr>
            <p:ph idx="1" type="body"/>
          </p:nvPr>
        </p:nvSpPr>
        <p:spPr>
          <a:xfrm>
            <a:off x="1799250" y="3240725"/>
            <a:ext cx="1992900" cy="43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Students want consistency and familiarity </a:t>
            </a:r>
            <a:endParaRPr/>
          </a:p>
        </p:txBody>
      </p:sp>
      <p:sp>
        <p:nvSpPr>
          <p:cNvPr id="178" name="Google Shape;178;p28"/>
          <p:cNvSpPr/>
          <p:nvPr/>
        </p:nvSpPr>
        <p:spPr>
          <a:xfrm>
            <a:off x="2575800" y="2785297"/>
            <a:ext cx="439800" cy="439800"/>
          </a:xfrm>
          <a:prstGeom prst="mathPlus">
            <a:avLst>
              <a:gd fmla="val 23520" name="adj1"/>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9"/>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Now it’s your turn</a:t>
            </a:r>
            <a:endParaRPr/>
          </a:p>
          <a:p>
            <a:pPr indent="0" lvl="0" marL="0" rtl="0" algn="l">
              <a:spcBef>
                <a:spcPts val="0"/>
              </a:spcBef>
              <a:spcAft>
                <a:spcPts val="0"/>
              </a:spcAft>
              <a:buNone/>
            </a:pPr>
            <a:r>
              <a:rPr lang="en" sz="2400"/>
              <a:t>Work with your team to </a:t>
            </a:r>
            <a:br>
              <a:rPr lang="en" sz="2400"/>
            </a:br>
            <a:r>
              <a:rPr lang="en" sz="2400"/>
              <a:t>Extract Key Insights</a:t>
            </a:r>
            <a:endParaRPr sz="2400"/>
          </a:p>
          <a:p>
            <a:pPr indent="0" lvl="0" marL="0" rtl="0" algn="l">
              <a:spcBef>
                <a:spcPts val="0"/>
              </a:spcBef>
              <a:spcAft>
                <a:spcPts val="0"/>
              </a:spcAft>
              <a:buNone/>
            </a:pPr>
            <a:r>
              <a:t/>
            </a:r>
            <a:endParaRPr sz="2400"/>
          </a:p>
          <a:p>
            <a:pPr indent="0" lvl="0" marL="0" rtl="0" algn="l">
              <a:spcBef>
                <a:spcPts val="0"/>
              </a:spcBef>
              <a:spcAft>
                <a:spcPts val="0"/>
              </a:spcAft>
              <a:buClr>
                <a:schemeClr val="dk2"/>
              </a:buClr>
              <a:buSzPts val="1100"/>
              <a:buFont typeface="Arial"/>
              <a:buNone/>
            </a:pPr>
            <a:r>
              <a:rPr lang="en" sz="3000"/>
              <a:t>(10 minutes)</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pic>
        <p:nvPicPr>
          <p:cNvPr id="188" name="Google Shape;188;p30"/>
          <p:cNvPicPr preferRelativeResize="0"/>
          <p:nvPr/>
        </p:nvPicPr>
        <p:blipFill>
          <a:blip r:embed="rId3">
            <a:alphaModFix/>
          </a:blip>
          <a:stretch>
            <a:fillRect/>
          </a:stretch>
        </p:blipFill>
        <p:spPr>
          <a:xfrm>
            <a:off x="682126" y="386738"/>
            <a:ext cx="7779749" cy="4370025"/>
          </a:xfrm>
          <a:prstGeom prst="rect">
            <a:avLst/>
          </a:prstGeom>
          <a:noFill/>
          <a:ln>
            <a:noFill/>
          </a:ln>
        </p:spPr>
      </p:pic>
      <p:sp>
        <p:nvSpPr>
          <p:cNvPr id="189" name="Google Shape;189;p30"/>
          <p:cNvSpPr/>
          <p:nvPr/>
        </p:nvSpPr>
        <p:spPr>
          <a:xfrm>
            <a:off x="0" y="-100"/>
            <a:ext cx="2463300" cy="5143500"/>
          </a:xfrm>
          <a:prstGeom prst="rect">
            <a:avLst/>
          </a:prstGeom>
          <a:solidFill>
            <a:srgbClr val="393939">
              <a:alpha val="64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0"/>
          <p:cNvSpPr/>
          <p:nvPr/>
        </p:nvSpPr>
        <p:spPr>
          <a:xfrm>
            <a:off x="3147675" y="0"/>
            <a:ext cx="5997000" cy="5143500"/>
          </a:xfrm>
          <a:prstGeom prst="rect">
            <a:avLst/>
          </a:prstGeom>
          <a:solidFill>
            <a:srgbClr val="393939">
              <a:alpha val="64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Capture your understanding</a:t>
            </a:r>
            <a:endParaRPr/>
          </a:p>
        </p:txBody>
      </p:sp>
      <p:sp>
        <p:nvSpPr>
          <p:cNvPr id="196" name="Google Shape;196;p31"/>
          <p:cNvSpPr txBox="1"/>
          <p:nvPr>
            <p:ph idx="1" type="body"/>
          </p:nvPr>
        </p:nvSpPr>
        <p:spPr>
          <a:xfrm>
            <a:off x="2400262" y="1367801"/>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F</a:t>
            </a:r>
            <a:r>
              <a:rPr lang="en">
                <a:latin typeface="Raleway"/>
                <a:ea typeface="Raleway"/>
                <a:cs typeface="Raleway"/>
                <a:sym typeface="Raleway"/>
              </a:rPr>
              <a:t>rame your current understanding of the problem using a “Point of view” statement.</a:t>
            </a:r>
            <a:br>
              <a:rPr lang="en">
                <a:latin typeface="Raleway"/>
                <a:ea typeface="Raleway"/>
                <a:cs typeface="Raleway"/>
                <a:sym typeface="Raleway"/>
              </a:rPr>
            </a:br>
            <a:endParaRPr sz="800">
              <a:latin typeface="Raleway"/>
              <a:ea typeface="Raleway"/>
              <a:cs typeface="Raleway"/>
              <a:sym typeface="Raleway"/>
            </a:endParaRPr>
          </a:p>
          <a:p>
            <a:pPr indent="0" lvl="0" marL="0" rtl="0" algn="ctr">
              <a:spcBef>
                <a:spcPts val="1600"/>
              </a:spcBef>
              <a:spcAft>
                <a:spcPts val="1600"/>
              </a:spcAft>
              <a:buNone/>
            </a:pPr>
            <a:r>
              <a:rPr b="1" lang="en">
                <a:latin typeface="Raleway"/>
                <a:ea typeface="Raleway"/>
                <a:cs typeface="Raleway"/>
                <a:sym typeface="Raleway"/>
              </a:rPr>
              <a:t>“</a:t>
            </a:r>
            <a:r>
              <a:rPr b="1" lang="en" u="sng">
                <a:latin typeface="Raleway"/>
                <a:ea typeface="Raleway"/>
                <a:cs typeface="Raleway"/>
                <a:sym typeface="Raleway"/>
              </a:rPr>
              <a:t>       </a:t>
            </a:r>
            <a:r>
              <a:rPr i="1" lang="en" u="sng">
                <a:latin typeface="Raleway"/>
                <a:ea typeface="Raleway"/>
                <a:cs typeface="Raleway"/>
                <a:sym typeface="Raleway"/>
              </a:rPr>
              <a:t>User</a:t>
            </a:r>
            <a:r>
              <a:rPr b="1" lang="en" u="sng">
                <a:latin typeface="Raleway"/>
                <a:ea typeface="Raleway"/>
                <a:cs typeface="Raleway"/>
                <a:sym typeface="Raleway"/>
              </a:rPr>
              <a:t>       </a:t>
            </a:r>
            <a:r>
              <a:rPr b="1" lang="en">
                <a:latin typeface="Raleway"/>
                <a:ea typeface="Raleway"/>
                <a:cs typeface="Raleway"/>
                <a:sym typeface="Raleway"/>
              </a:rPr>
              <a:t> needs  </a:t>
            </a:r>
            <a:r>
              <a:rPr b="1" lang="en" u="sng">
                <a:latin typeface="Raleway"/>
                <a:ea typeface="Raleway"/>
                <a:cs typeface="Raleway"/>
                <a:sym typeface="Raleway"/>
              </a:rPr>
              <a:t>        </a:t>
            </a:r>
            <a:r>
              <a:rPr i="1" lang="en" u="sng">
                <a:latin typeface="Raleway"/>
                <a:ea typeface="Raleway"/>
                <a:cs typeface="Raleway"/>
                <a:sym typeface="Raleway"/>
              </a:rPr>
              <a:t>unmet need</a:t>
            </a:r>
            <a:r>
              <a:rPr lang="en" u="sng">
                <a:latin typeface="Raleway"/>
                <a:ea typeface="Raleway"/>
                <a:cs typeface="Raleway"/>
                <a:sym typeface="Raleway"/>
              </a:rPr>
              <a:t>  </a:t>
            </a:r>
            <a:r>
              <a:rPr b="1" lang="en" u="sng">
                <a:latin typeface="Raleway"/>
                <a:ea typeface="Raleway"/>
                <a:cs typeface="Raleway"/>
                <a:sym typeface="Raleway"/>
              </a:rPr>
              <a:t>      </a:t>
            </a:r>
            <a:r>
              <a:rPr b="1" lang="en">
                <a:latin typeface="Raleway"/>
                <a:ea typeface="Raleway"/>
                <a:cs typeface="Raleway"/>
                <a:sym typeface="Raleway"/>
              </a:rPr>
              <a:t> because </a:t>
            </a:r>
            <a:br>
              <a:rPr b="1" lang="en">
                <a:latin typeface="Raleway"/>
                <a:ea typeface="Raleway"/>
                <a:cs typeface="Raleway"/>
                <a:sym typeface="Raleway"/>
              </a:rPr>
            </a:br>
            <a:r>
              <a:rPr b="1" lang="en" u="sng">
                <a:latin typeface="Raleway"/>
                <a:ea typeface="Raleway"/>
                <a:cs typeface="Raleway"/>
                <a:sym typeface="Raleway"/>
              </a:rPr>
              <a:t>       </a:t>
            </a:r>
            <a:r>
              <a:rPr lang="en" u="sng">
                <a:latin typeface="Raleway"/>
                <a:ea typeface="Raleway"/>
                <a:cs typeface="Raleway"/>
                <a:sym typeface="Raleway"/>
              </a:rPr>
              <a:t> </a:t>
            </a:r>
            <a:r>
              <a:rPr i="1" lang="en" u="sng">
                <a:latin typeface="Raleway"/>
                <a:ea typeface="Raleway"/>
                <a:cs typeface="Raleway"/>
                <a:sym typeface="Raleway"/>
              </a:rPr>
              <a:t>surprising insight</a:t>
            </a:r>
            <a:r>
              <a:rPr lang="en" u="sng">
                <a:latin typeface="Raleway"/>
                <a:ea typeface="Raleway"/>
                <a:cs typeface="Raleway"/>
                <a:sym typeface="Raleway"/>
              </a:rPr>
              <a:t>  </a:t>
            </a:r>
            <a:r>
              <a:rPr b="1" lang="en" u="sng">
                <a:latin typeface="Raleway"/>
                <a:ea typeface="Raleway"/>
                <a:cs typeface="Raleway"/>
                <a:sym typeface="Raleway"/>
              </a:rPr>
              <a:t>      </a:t>
            </a:r>
            <a:r>
              <a:rPr b="1" lang="en">
                <a:latin typeface="Raleway"/>
                <a:ea typeface="Raleway"/>
                <a:cs typeface="Raleway"/>
                <a:sym typeface="Raleway"/>
              </a:rPr>
              <a:t>”</a:t>
            </a:r>
            <a:endParaRPr b="1">
              <a:latin typeface="Raleway"/>
              <a:ea typeface="Raleway"/>
              <a:cs typeface="Raleway"/>
              <a:sym typeface="Raleway"/>
            </a:endParaRPr>
          </a:p>
        </p:txBody>
      </p:sp>
      <p:pic>
        <p:nvPicPr>
          <p:cNvPr id="197" name="Google Shape;197;p31"/>
          <p:cNvPicPr preferRelativeResize="0"/>
          <p:nvPr/>
        </p:nvPicPr>
        <p:blipFill rotWithShape="1">
          <a:blip r:embed="rId3">
            <a:alphaModFix/>
          </a:blip>
          <a:srcRect b="0" l="20372" r="60572" t="0"/>
          <a:stretch/>
        </p:blipFill>
        <p:spPr>
          <a:xfrm>
            <a:off x="139750" y="575950"/>
            <a:ext cx="1742451" cy="1719751"/>
          </a:xfrm>
          <a:prstGeom prst="rect">
            <a:avLst/>
          </a:prstGeom>
          <a:noFill/>
          <a:ln>
            <a:noFill/>
          </a:ln>
        </p:spPr>
      </p:pic>
      <p:sp>
        <p:nvSpPr>
          <p:cNvPr id="198" name="Google Shape;198;p31"/>
          <p:cNvSpPr txBox="1"/>
          <p:nvPr/>
        </p:nvSpPr>
        <p:spPr>
          <a:xfrm>
            <a:off x="2659825" y="3094650"/>
            <a:ext cx="6132900" cy="1719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sz="1800">
                <a:latin typeface="Raleway"/>
                <a:ea typeface="Raleway"/>
                <a:cs typeface="Raleway"/>
                <a:sym typeface="Raleway"/>
              </a:rPr>
              <a:t>Instructions</a:t>
            </a:r>
            <a:endParaRPr b="1" sz="1800">
              <a:latin typeface="Raleway"/>
              <a:ea typeface="Raleway"/>
              <a:cs typeface="Raleway"/>
              <a:sym typeface="Raleway"/>
            </a:endParaRPr>
          </a:p>
          <a:p>
            <a:pPr indent="0" lvl="0" marL="0" rtl="0" algn="just">
              <a:spcBef>
                <a:spcPts val="0"/>
              </a:spcBef>
              <a:spcAft>
                <a:spcPts val="0"/>
              </a:spcAft>
              <a:buNone/>
            </a:pPr>
            <a:r>
              <a:rPr lang="en" sz="1800">
                <a:latin typeface="Raleway"/>
                <a:ea typeface="Raleway"/>
                <a:cs typeface="Raleway"/>
                <a:sym typeface="Raleway"/>
              </a:rPr>
              <a:t>Work with your team (5 mins):</a:t>
            </a:r>
            <a:endParaRPr sz="1800">
              <a:latin typeface="Raleway"/>
              <a:ea typeface="Raleway"/>
              <a:cs typeface="Raleway"/>
              <a:sym typeface="Raleway"/>
            </a:endParaRPr>
          </a:p>
          <a:p>
            <a:pPr indent="-342900" lvl="0" marL="457200" rtl="0" algn="just">
              <a:spcBef>
                <a:spcPts val="0"/>
              </a:spcBef>
              <a:spcAft>
                <a:spcPts val="0"/>
              </a:spcAft>
              <a:buSzPts val="1800"/>
              <a:buFont typeface="Raleway"/>
              <a:buAutoNum type="arabicParenR"/>
            </a:pPr>
            <a:r>
              <a:rPr lang="en" sz="1800">
                <a:latin typeface="Raleway"/>
                <a:ea typeface="Raleway"/>
                <a:cs typeface="Raleway"/>
                <a:sym typeface="Raleway"/>
              </a:rPr>
              <a:t>Write a POV statement</a:t>
            </a:r>
            <a:endParaRPr sz="1800">
              <a:latin typeface="Raleway"/>
              <a:ea typeface="Raleway"/>
              <a:cs typeface="Raleway"/>
              <a:sym typeface="Raleway"/>
            </a:endParaRPr>
          </a:p>
          <a:p>
            <a:pPr indent="-342900" lvl="0" marL="457200" rtl="0" algn="just">
              <a:spcBef>
                <a:spcPts val="0"/>
              </a:spcBef>
              <a:spcAft>
                <a:spcPts val="0"/>
              </a:spcAft>
              <a:buSzPts val="1800"/>
              <a:buFont typeface="Raleway"/>
              <a:buAutoNum type="arabicParenR"/>
            </a:pPr>
            <a:r>
              <a:rPr lang="en" sz="1800">
                <a:latin typeface="Raleway"/>
                <a:ea typeface="Raleway"/>
                <a:cs typeface="Raleway"/>
                <a:sym typeface="Raleway"/>
              </a:rPr>
              <a:t>Confirm it with your TA</a:t>
            </a:r>
            <a:endParaRPr sz="1800">
              <a:latin typeface="Raleway"/>
              <a:ea typeface="Raleway"/>
              <a:cs typeface="Raleway"/>
              <a:sym typeface="Raleway"/>
            </a:endParaRPr>
          </a:p>
          <a:p>
            <a:pPr indent="-342900" lvl="0" marL="457200" rtl="0" algn="just">
              <a:spcBef>
                <a:spcPts val="0"/>
              </a:spcBef>
              <a:spcAft>
                <a:spcPts val="0"/>
              </a:spcAft>
              <a:buSzPts val="1800"/>
              <a:buFont typeface="Raleway"/>
              <a:buAutoNum type="arabicParenR"/>
            </a:pPr>
            <a:r>
              <a:rPr lang="en" sz="1800">
                <a:latin typeface="Raleway"/>
                <a:ea typeface="Raleway"/>
                <a:cs typeface="Raleway"/>
                <a:sym typeface="Raleway"/>
              </a:rPr>
              <a:t>Submit to: </a:t>
            </a:r>
            <a:r>
              <a:rPr lang="en" sz="1800" u="sng">
                <a:solidFill>
                  <a:schemeClr val="hlink"/>
                </a:solidFill>
                <a:latin typeface="Raleway"/>
                <a:ea typeface="Raleway"/>
                <a:cs typeface="Raleway"/>
                <a:sym typeface="Raleway"/>
                <a:hlinkClick r:id="rId4"/>
              </a:rPr>
              <a:t>https://forms.gle/BwhsuPGATQ6vhpc37</a:t>
            </a:r>
            <a:endParaRPr sz="1800">
              <a:latin typeface="Raleway"/>
              <a:ea typeface="Raleway"/>
              <a:cs typeface="Raleway"/>
              <a:sym typeface="Raleway"/>
            </a:endParaRPr>
          </a:p>
          <a:p>
            <a:pPr indent="0" lvl="0" marL="0" rtl="0" algn="just">
              <a:spcBef>
                <a:spcPts val="0"/>
              </a:spcBef>
              <a:spcAft>
                <a:spcPts val="0"/>
              </a:spcAft>
              <a:buNone/>
            </a:pPr>
            <a:r>
              <a:t/>
            </a:r>
            <a:endParaRPr sz="1800">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pic>
        <p:nvPicPr>
          <p:cNvPr id="77" name="Google Shape;77;p14"/>
          <p:cNvPicPr preferRelativeResize="0"/>
          <p:nvPr/>
        </p:nvPicPr>
        <p:blipFill rotWithShape="1">
          <a:blip r:embed="rId3">
            <a:alphaModFix/>
          </a:blip>
          <a:srcRect b="-1919" l="0" r="0" t="-2377"/>
          <a:stretch/>
        </p:blipFill>
        <p:spPr>
          <a:xfrm>
            <a:off x="353925" y="176350"/>
            <a:ext cx="8436152" cy="47687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2"/>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else do you need to know?</a:t>
            </a:r>
            <a:endParaRPr/>
          </a:p>
        </p:txBody>
      </p:sp>
      <p:sp>
        <p:nvSpPr>
          <p:cNvPr id="204" name="Google Shape;204;p32"/>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It’s very likely that you have unanswered questions! You should consider what additional information is still needed and how your team plans to get it.</a:t>
            </a:r>
            <a:endParaRPr/>
          </a:p>
        </p:txBody>
      </p:sp>
      <p:pic>
        <p:nvPicPr>
          <p:cNvPr id="205" name="Google Shape;205;p32"/>
          <p:cNvPicPr preferRelativeResize="0"/>
          <p:nvPr/>
        </p:nvPicPr>
        <p:blipFill rotWithShape="1">
          <a:blip r:embed="rId3">
            <a:alphaModFix/>
          </a:blip>
          <a:srcRect b="0" l="0" r="80944" t="0"/>
          <a:stretch/>
        </p:blipFill>
        <p:spPr>
          <a:xfrm>
            <a:off x="139750" y="575950"/>
            <a:ext cx="1742451" cy="17197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33"/>
          <p:cNvSpPr txBox="1"/>
          <p:nvPr>
            <p:ph type="ctrTitle"/>
          </p:nvPr>
        </p:nvSpPr>
        <p:spPr>
          <a:xfrm>
            <a:off x="2371725" y="630225"/>
            <a:ext cx="6331500" cy="330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 170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Ideate Space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pic>
        <p:nvPicPr>
          <p:cNvPr id="215" name="Google Shape;215;p34"/>
          <p:cNvPicPr preferRelativeResize="0"/>
          <p:nvPr/>
        </p:nvPicPr>
        <p:blipFill rotWithShape="1">
          <a:blip r:embed="rId3">
            <a:alphaModFix/>
          </a:blip>
          <a:srcRect b="-1919" l="0" r="0" t="-2377"/>
          <a:stretch/>
        </p:blipFill>
        <p:spPr>
          <a:xfrm>
            <a:off x="353925" y="176350"/>
            <a:ext cx="8436152" cy="47687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pic>
        <p:nvPicPr>
          <p:cNvPr id="220" name="Google Shape;220;p35"/>
          <p:cNvPicPr preferRelativeResize="0"/>
          <p:nvPr/>
        </p:nvPicPr>
        <p:blipFill>
          <a:blip r:embed="rId3">
            <a:alphaModFix/>
          </a:blip>
          <a:stretch>
            <a:fillRect/>
          </a:stretch>
        </p:blipFill>
        <p:spPr>
          <a:xfrm>
            <a:off x="0" y="41869"/>
            <a:ext cx="9144001" cy="4332992"/>
          </a:xfrm>
          <a:prstGeom prst="rect">
            <a:avLst/>
          </a:prstGeom>
          <a:noFill/>
          <a:ln>
            <a:noFill/>
          </a:ln>
        </p:spPr>
      </p:pic>
      <p:sp>
        <p:nvSpPr>
          <p:cNvPr id="221" name="Google Shape;221;p35"/>
          <p:cNvSpPr txBox="1"/>
          <p:nvPr/>
        </p:nvSpPr>
        <p:spPr>
          <a:xfrm>
            <a:off x="223650" y="3913532"/>
            <a:ext cx="17331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Explore the problem</a:t>
            </a:r>
            <a:endParaRPr b="1">
              <a:latin typeface="Lato"/>
              <a:ea typeface="Lato"/>
              <a:cs typeface="Lato"/>
              <a:sym typeface="Lato"/>
            </a:endParaRPr>
          </a:p>
          <a:p>
            <a:pPr indent="0" lvl="0" marL="0" rtl="0" algn="ctr">
              <a:spcBef>
                <a:spcPts val="0"/>
              </a:spcBef>
              <a:spcAft>
                <a:spcPts val="0"/>
              </a:spcAft>
              <a:buNone/>
            </a:pPr>
            <a:r>
              <a:rPr b="1" lang="en">
                <a:latin typeface="Lato"/>
                <a:ea typeface="Lato"/>
                <a:cs typeface="Lato"/>
                <a:sym typeface="Lato"/>
              </a:rPr>
              <a:t>area</a:t>
            </a:r>
            <a:endParaRPr b="1">
              <a:latin typeface="Lato"/>
              <a:ea typeface="Lato"/>
              <a:cs typeface="Lato"/>
              <a:sym typeface="Lato"/>
            </a:endParaRPr>
          </a:p>
        </p:txBody>
      </p:sp>
      <p:sp>
        <p:nvSpPr>
          <p:cNvPr id="222" name="Google Shape;222;p35"/>
          <p:cNvSpPr txBox="1"/>
          <p:nvPr/>
        </p:nvSpPr>
        <p:spPr>
          <a:xfrm>
            <a:off x="3936900" y="3913532"/>
            <a:ext cx="12702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Define the unmet need</a:t>
            </a:r>
            <a:endParaRPr b="1">
              <a:latin typeface="Lato"/>
              <a:ea typeface="Lato"/>
              <a:cs typeface="Lato"/>
              <a:sym typeface="Lato"/>
            </a:endParaRPr>
          </a:p>
        </p:txBody>
      </p:sp>
      <p:sp>
        <p:nvSpPr>
          <p:cNvPr id="223" name="Google Shape;223;p35"/>
          <p:cNvSpPr txBox="1"/>
          <p:nvPr/>
        </p:nvSpPr>
        <p:spPr>
          <a:xfrm>
            <a:off x="5207100" y="3913532"/>
            <a:ext cx="12702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Ideate potential solutions</a:t>
            </a:r>
            <a:endParaRPr b="1">
              <a:latin typeface="Lato"/>
              <a:ea typeface="Lato"/>
              <a:cs typeface="Lato"/>
              <a:sym typeface="Lato"/>
            </a:endParaRPr>
          </a:p>
        </p:txBody>
      </p:sp>
      <p:sp>
        <p:nvSpPr>
          <p:cNvPr id="224" name="Google Shape;224;p35"/>
          <p:cNvSpPr txBox="1"/>
          <p:nvPr/>
        </p:nvSpPr>
        <p:spPr>
          <a:xfrm>
            <a:off x="6869349" y="3913532"/>
            <a:ext cx="12702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Develop, refine and iterate</a:t>
            </a:r>
            <a:endParaRPr b="1">
              <a:latin typeface="Lato"/>
              <a:ea typeface="Lato"/>
              <a:cs typeface="Lato"/>
              <a:sym typeface="Lato"/>
            </a:endParaRPr>
          </a:p>
        </p:txBody>
      </p:sp>
      <p:sp>
        <p:nvSpPr>
          <p:cNvPr id="225" name="Google Shape;225;p35"/>
          <p:cNvSpPr txBox="1"/>
          <p:nvPr/>
        </p:nvSpPr>
        <p:spPr>
          <a:xfrm>
            <a:off x="2357425" y="3913532"/>
            <a:ext cx="1397700" cy="57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Establish a common problem space</a:t>
            </a:r>
            <a:endParaRPr b="1">
              <a:latin typeface="Lato"/>
              <a:ea typeface="Lato"/>
              <a:cs typeface="Lato"/>
              <a:sym typeface="Lato"/>
            </a:endParaRPr>
          </a:p>
        </p:txBody>
      </p:sp>
      <p:cxnSp>
        <p:nvCxnSpPr>
          <p:cNvPr id="226" name="Google Shape;226;p35"/>
          <p:cNvCxnSpPr>
            <a:stCxn id="221" idx="0"/>
          </p:cNvCxnSpPr>
          <p:nvPr/>
        </p:nvCxnSpPr>
        <p:spPr>
          <a:xfrm rot="10800000">
            <a:off x="1090200" y="3651932"/>
            <a:ext cx="0" cy="261600"/>
          </a:xfrm>
          <a:prstGeom prst="straightConnector1">
            <a:avLst/>
          </a:prstGeom>
          <a:noFill/>
          <a:ln cap="flat" cmpd="sng" w="9525">
            <a:solidFill>
              <a:schemeClr val="dk2"/>
            </a:solidFill>
            <a:prstDash val="solid"/>
            <a:round/>
            <a:headEnd len="med" w="med" type="none"/>
            <a:tailEnd len="med" w="med" type="triangle"/>
          </a:ln>
        </p:spPr>
      </p:cxnSp>
      <p:cxnSp>
        <p:nvCxnSpPr>
          <p:cNvPr id="227" name="Google Shape;227;p35"/>
          <p:cNvCxnSpPr>
            <a:stCxn id="225" idx="0"/>
          </p:cNvCxnSpPr>
          <p:nvPr/>
        </p:nvCxnSpPr>
        <p:spPr>
          <a:xfrm rot="10800000">
            <a:off x="3056275" y="3661232"/>
            <a:ext cx="0" cy="252300"/>
          </a:xfrm>
          <a:prstGeom prst="straightConnector1">
            <a:avLst/>
          </a:prstGeom>
          <a:noFill/>
          <a:ln cap="flat" cmpd="sng" w="9525">
            <a:solidFill>
              <a:schemeClr val="dk2"/>
            </a:solidFill>
            <a:prstDash val="solid"/>
            <a:round/>
            <a:headEnd len="med" w="med" type="none"/>
            <a:tailEnd len="med" w="med" type="triangle"/>
          </a:ln>
        </p:spPr>
      </p:cxnSp>
      <p:cxnSp>
        <p:nvCxnSpPr>
          <p:cNvPr id="228" name="Google Shape;228;p35"/>
          <p:cNvCxnSpPr>
            <a:stCxn id="222" idx="0"/>
          </p:cNvCxnSpPr>
          <p:nvPr/>
        </p:nvCxnSpPr>
        <p:spPr>
          <a:xfrm rot="10800000">
            <a:off x="4572000" y="3679832"/>
            <a:ext cx="0" cy="233700"/>
          </a:xfrm>
          <a:prstGeom prst="straightConnector1">
            <a:avLst/>
          </a:prstGeom>
          <a:noFill/>
          <a:ln cap="flat" cmpd="sng" w="9525">
            <a:solidFill>
              <a:schemeClr val="dk2"/>
            </a:solidFill>
            <a:prstDash val="solid"/>
            <a:round/>
            <a:headEnd len="med" w="med" type="none"/>
            <a:tailEnd len="med" w="med" type="triangle"/>
          </a:ln>
        </p:spPr>
      </p:cxnSp>
      <p:cxnSp>
        <p:nvCxnSpPr>
          <p:cNvPr id="229" name="Google Shape;229;p35"/>
          <p:cNvCxnSpPr/>
          <p:nvPr/>
        </p:nvCxnSpPr>
        <p:spPr>
          <a:xfrm rot="10800000">
            <a:off x="5842200" y="3679832"/>
            <a:ext cx="0" cy="233700"/>
          </a:xfrm>
          <a:prstGeom prst="straightConnector1">
            <a:avLst/>
          </a:prstGeom>
          <a:noFill/>
          <a:ln cap="flat" cmpd="sng" w="9525">
            <a:solidFill>
              <a:schemeClr val="dk2"/>
            </a:solidFill>
            <a:prstDash val="solid"/>
            <a:round/>
            <a:headEnd len="med" w="med" type="none"/>
            <a:tailEnd len="med" w="med" type="triangle"/>
          </a:ln>
        </p:spPr>
      </p:cxnSp>
      <p:cxnSp>
        <p:nvCxnSpPr>
          <p:cNvPr id="230" name="Google Shape;230;p35"/>
          <p:cNvCxnSpPr/>
          <p:nvPr/>
        </p:nvCxnSpPr>
        <p:spPr>
          <a:xfrm rot="10800000">
            <a:off x="7504449" y="3665882"/>
            <a:ext cx="0" cy="233700"/>
          </a:xfrm>
          <a:prstGeom prst="straightConnector1">
            <a:avLst/>
          </a:prstGeom>
          <a:noFill/>
          <a:ln cap="flat" cmpd="sng" w="9525">
            <a:solidFill>
              <a:schemeClr val="dk2"/>
            </a:solidFill>
            <a:prstDash val="solid"/>
            <a:round/>
            <a:headEnd len="med" w="med" type="none"/>
            <a:tailEnd len="med" w="med" type="triangle"/>
          </a:ln>
        </p:spPr>
      </p:cxnSp>
      <p:sp>
        <p:nvSpPr>
          <p:cNvPr id="231" name="Google Shape;231;p35"/>
          <p:cNvSpPr/>
          <p:nvPr/>
        </p:nvSpPr>
        <p:spPr>
          <a:xfrm>
            <a:off x="288850" y="3651932"/>
            <a:ext cx="8376900" cy="1062900"/>
          </a:xfrm>
          <a:prstGeom prst="rect">
            <a:avLst/>
          </a:prstGeom>
          <a:no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5"/>
          <p:cNvSpPr txBox="1"/>
          <p:nvPr/>
        </p:nvSpPr>
        <p:spPr>
          <a:xfrm>
            <a:off x="5530500" y="4716507"/>
            <a:ext cx="3289500" cy="26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34343"/>
                </a:solidFill>
                <a:latin typeface="Lato"/>
                <a:ea typeface="Lato"/>
                <a:cs typeface="Lato"/>
                <a:sym typeface="Lato"/>
              </a:rPr>
              <a:t>*Example does not represent all cases</a:t>
            </a:r>
            <a:endParaRPr b="1">
              <a:solidFill>
                <a:srgbClr val="434343"/>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pic>
        <p:nvPicPr>
          <p:cNvPr id="237" name="Google Shape;237;p36"/>
          <p:cNvPicPr preferRelativeResize="0"/>
          <p:nvPr/>
        </p:nvPicPr>
        <p:blipFill>
          <a:blip r:embed="rId3">
            <a:alphaModFix/>
          </a:blip>
          <a:stretch>
            <a:fillRect/>
          </a:stretch>
        </p:blipFill>
        <p:spPr>
          <a:xfrm>
            <a:off x="682126" y="386738"/>
            <a:ext cx="7779749" cy="4370025"/>
          </a:xfrm>
          <a:prstGeom prst="rect">
            <a:avLst/>
          </a:prstGeom>
          <a:noFill/>
          <a:ln>
            <a:noFill/>
          </a:ln>
        </p:spPr>
      </p:pic>
      <p:sp>
        <p:nvSpPr>
          <p:cNvPr id="238" name="Google Shape;238;p36"/>
          <p:cNvSpPr/>
          <p:nvPr/>
        </p:nvSpPr>
        <p:spPr>
          <a:xfrm>
            <a:off x="0" y="-100"/>
            <a:ext cx="2135400" cy="5143500"/>
          </a:xfrm>
          <a:prstGeom prst="rect">
            <a:avLst/>
          </a:prstGeom>
          <a:solidFill>
            <a:srgbClr val="393939">
              <a:alpha val="64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6"/>
          <p:cNvSpPr/>
          <p:nvPr/>
        </p:nvSpPr>
        <p:spPr>
          <a:xfrm>
            <a:off x="5273475" y="0"/>
            <a:ext cx="3871200" cy="5143500"/>
          </a:xfrm>
          <a:prstGeom prst="rect">
            <a:avLst/>
          </a:prstGeom>
          <a:solidFill>
            <a:srgbClr val="393939">
              <a:alpha val="64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0" name="Google Shape;240;p36"/>
          <p:cNvCxnSpPr/>
          <p:nvPr/>
        </p:nvCxnSpPr>
        <p:spPr>
          <a:xfrm>
            <a:off x="4529150" y="4029381"/>
            <a:ext cx="0" cy="649800"/>
          </a:xfrm>
          <a:prstGeom prst="straightConnector1">
            <a:avLst/>
          </a:prstGeom>
          <a:noFill/>
          <a:ln cap="flat" cmpd="sng" w="38100">
            <a:solidFill>
              <a:schemeClr val="dk2"/>
            </a:solidFill>
            <a:prstDash val="solid"/>
            <a:round/>
            <a:headEnd len="med" w="med" type="none"/>
            <a:tailEnd len="med" w="med" type="none"/>
          </a:ln>
        </p:spPr>
      </p:cxnSp>
      <p:sp>
        <p:nvSpPr>
          <p:cNvPr id="241" name="Google Shape;241;p36"/>
          <p:cNvSpPr txBox="1"/>
          <p:nvPr/>
        </p:nvSpPr>
        <p:spPr>
          <a:xfrm>
            <a:off x="4254500" y="4848224"/>
            <a:ext cx="549300" cy="26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POV</a:t>
            </a:r>
            <a:endParaRPr b="1">
              <a:latin typeface="Raleway"/>
              <a:ea typeface="Raleway"/>
              <a:cs typeface="Raleway"/>
              <a:sym typeface="Raleway"/>
            </a:endParaRPr>
          </a:p>
        </p:txBody>
      </p:sp>
      <p:sp>
        <p:nvSpPr>
          <p:cNvPr id="242" name="Google Shape;242;p36"/>
          <p:cNvSpPr txBox="1"/>
          <p:nvPr/>
        </p:nvSpPr>
        <p:spPr>
          <a:xfrm>
            <a:off x="2534588" y="4766466"/>
            <a:ext cx="1513200" cy="41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Raleway"/>
                <a:ea typeface="Raleway"/>
                <a:cs typeface="Raleway"/>
                <a:sym typeface="Raleway"/>
              </a:rPr>
              <a:t>SYNTHESIS</a:t>
            </a:r>
            <a:endParaRPr b="1">
              <a:latin typeface="Raleway"/>
              <a:ea typeface="Raleway"/>
              <a:cs typeface="Raleway"/>
              <a:sym typeface="Raleway"/>
            </a:endParaRPr>
          </a:p>
        </p:txBody>
      </p:sp>
      <p:sp>
        <p:nvSpPr>
          <p:cNvPr id="243" name="Google Shape;243;p36"/>
          <p:cNvSpPr/>
          <p:nvPr/>
        </p:nvSpPr>
        <p:spPr>
          <a:xfrm rot="5400000">
            <a:off x="3196025" y="4147694"/>
            <a:ext cx="171900" cy="1272000"/>
          </a:xfrm>
          <a:prstGeom prst="rightBrace">
            <a:avLst>
              <a:gd fmla="val 31101"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Learning Objectives</a:t>
            </a:r>
            <a:endParaRPr/>
          </a:p>
        </p:txBody>
      </p:sp>
      <p:sp>
        <p:nvSpPr>
          <p:cNvPr id="249" name="Google Shape;249;p37"/>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Raleway"/>
                <a:ea typeface="Raleway"/>
                <a:cs typeface="Raleway"/>
                <a:sym typeface="Raleway"/>
              </a:rPr>
              <a:t>After this lab you should be able to…</a:t>
            </a:r>
            <a:endParaRPr sz="1600">
              <a:latin typeface="Raleway"/>
              <a:ea typeface="Raleway"/>
              <a:cs typeface="Raleway"/>
              <a:sym typeface="Raleway"/>
            </a:endParaRPr>
          </a:p>
          <a:p>
            <a:pPr indent="-330200" lvl="0" marL="457200" rtl="0" algn="l">
              <a:spcBef>
                <a:spcPts val="1600"/>
              </a:spcBef>
              <a:spcAft>
                <a:spcPts val="0"/>
              </a:spcAft>
              <a:buClr>
                <a:srgbClr val="1B212C"/>
              </a:buClr>
              <a:buSzPts val="1600"/>
              <a:buFont typeface="Raleway"/>
              <a:buAutoNum type="arabicPeriod"/>
            </a:pPr>
            <a:r>
              <a:rPr lang="en" sz="1600">
                <a:solidFill>
                  <a:srgbClr val="1B212C"/>
                </a:solidFill>
                <a:latin typeface="Raleway"/>
                <a:ea typeface="Raleway"/>
                <a:cs typeface="Raleway"/>
                <a:sym typeface="Raleway"/>
              </a:rPr>
              <a:t>Write “point of view” statements to describe the project scope and motivate action</a:t>
            </a:r>
            <a:endParaRPr sz="1600">
              <a:solidFill>
                <a:srgbClr val="1B212C"/>
              </a:solidFill>
              <a:latin typeface="Raleway"/>
              <a:ea typeface="Raleway"/>
              <a:cs typeface="Raleway"/>
              <a:sym typeface="Raleway"/>
            </a:endParaRPr>
          </a:p>
          <a:p>
            <a:pPr indent="-330200" lvl="0" marL="457200" rtl="0" algn="l">
              <a:spcBef>
                <a:spcPts val="0"/>
              </a:spcBef>
              <a:spcAft>
                <a:spcPts val="0"/>
              </a:spcAft>
              <a:buClr>
                <a:srgbClr val="1B212C"/>
              </a:buClr>
              <a:buSzPts val="1600"/>
              <a:buFont typeface="Raleway"/>
              <a:buAutoNum type="arabicPeriod"/>
            </a:pPr>
            <a:r>
              <a:rPr lang="en" sz="1600">
                <a:solidFill>
                  <a:srgbClr val="1B212C"/>
                </a:solidFill>
                <a:latin typeface="Raleway"/>
                <a:ea typeface="Raleway"/>
                <a:cs typeface="Raleway"/>
                <a:sym typeface="Raleway"/>
              </a:rPr>
              <a:t>Formulate “how might we” questions to guide project ideation</a:t>
            </a:r>
            <a:endParaRPr sz="1600">
              <a:solidFill>
                <a:srgbClr val="1B212C"/>
              </a:solidFill>
              <a:latin typeface="Raleway"/>
              <a:ea typeface="Raleway"/>
              <a:cs typeface="Raleway"/>
              <a:sym typeface="Raleway"/>
            </a:endParaRPr>
          </a:p>
          <a:p>
            <a:pPr indent="-330200" lvl="0" marL="457200" rtl="0" algn="l">
              <a:spcBef>
                <a:spcPts val="0"/>
              </a:spcBef>
              <a:spcAft>
                <a:spcPts val="0"/>
              </a:spcAft>
              <a:buClr>
                <a:srgbClr val="1B212C"/>
              </a:buClr>
              <a:buSzPts val="1600"/>
              <a:buFont typeface="Raleway"/>
              <a:buAutoNum type="arabicPeriod"/>
            </a:pPr>
            <a:r>
              <a:rPr lang="en" sz="1600">
                <a:latin typeface="Raleway"/>
                <a:ea typeface="Raleway"/>
                <a:cs typeface="Raleway"/>
                <a:sym typeface="Raleway"/>
              </a:rPr>
              <a:t>Develop a plan to complete the project using human-centered design</a:t>
            </a:r>
            <a:endParaRPr sz="1600">
              <a:solidFill>
                <a:srgbClr val="1B212C"/>
              </a:solidFill>
              <a:latin typeface="Raleway"/>
              <a:ea typeface="Raleway"/>
              <a:cs typeface="Raleway"/>
              <a:sym typeface="Ralewa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8"/>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FFFFFF"/>
              </a:buClr>
              <a:buSzPts val="2800"/>
              <a:buFont typeface="Helvetica Neue"/>
              <a:buNone/>
            </a:pPr>
            <a:r>
              <a:rPr lang="en"/>
              <a:t>Opportunity Areas and Ideation</a:t>
            </a:r>
            <a:endParaRPr b="1" i="0" sz="28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2400"/>
              <a:buFont typeface="Arial"/>
              <a:buNone/>
            </a:pPr>
            <a:r>
              <a:rPr lang="en" sz="2400">
                <a:solidFill>
                  <a:srgbClr val="1B212C"/>
                </a:solidFill>
              </a:rPr>
              <a:t>Defining Opportunity Areas</a:t>
            </a:r>
            <a:endParaRPr sz="2400">
              <a:solidFill>
                <a:srgbClr val="1B212C"/>
              </a:solidFill>
            </a:endParaRPr>
          </a:p>
          <a:p>
            <a:pPr indent="0" lvl="0" marL="0" rtl="0" algn="l">
              <a:lnSpc>
                <a:spcPct val="115000"/>
              </a:lnSpc>
              <a:spcBef>
                <a:spcPts val="0"/>
              </a:spcBef>
              <a:spcAft>
                <a:spcPts val="0"/>
              </a:spcAft>
              <a:buClr>
                <a:schemeClr val="dk2"/>
              </a:buClr>
              <a:buSzPts val="2400"/>
              <a:buFont typeface="Arial"/>
              <a:buNone/>
            </a:pPr>
            <a:r>
              <a:t/>
            </a:r>
            <a:endParaRPr sz="2400">
              <a:solidFill>
                <a:srgbClr val="666666"/>
              </a:solidFill>
            </a:endParaRPr>
          </a:p>
          <a:p>
            <a:pPr indent="0" lvl="0" marL="0" rtl="0" algn="l">
              <a:spcBef>
                <a:spcPts val="0"/>
              </a:spcBef>
              <a:spcAft>
                <a:spcPts val="0"/>
              </a:spcAft>
              <a:buNone/>
            </a:pPr>
            <a:r>
              <a:t/>
            </a:r>
            <a:endParaRPr/>
          </a:p>
        </p:txBody>
      </p:sp>
      <p:sp>
        <p:nvSpPr>
          <p:cNvPr id="260" name="Google Shape;260;p39"/>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Raleway"/>
              <a:buChar char="-"/>
            </a:pPr>
            <a:r>
              <a:rPr lang="en" sz="2000">
                <a:latin typeface="Raleway"/>
                <a:ea typeface="Raleway"/>
                <a:cs typeface="Raleway"/>
                <a:sym typeface="Raleway"/>
              </a:rPr>
              <a:t>Not solution oriented</a:t>
            </a:r>
            <a:endParaRPr sz="2000">
              <a:latin typeface="Raleway"/>
              <a:ea typeface="Raleway"/>
              <a:cs typeface="Raleway"/>
              <a:sym typeface="Raleway"/>
            </a:endParaRPr>
          </a:p>
          <a:p>
            <a:pPr indent="-355600" lvl="0" marL="457200" rtl="0" algn="l">
              <a:spcBef>
                <a:spcPts val="0"/>
              </a:spcBef>
              <a:spcAft>
                <a:spcPts val="0"/>
              </a:spcAft>
              <a:buSzPts val="2000"/>
              <a:buFont typeface="Raleway"/>
              <a:buChar char="-"/>
            </a:pPr>
            <a:r>
              <a:rPr lang="en" sz="2000">
                <a:latin typeface="Raleway"/>
                <a:ea typeface="Raleway"/>
                <a:cs typeface="Raleway"/>
                <a:sym typeface="Raleway"/>
              </a:rPr>
              <a:t>Narrowing in on a specific moment or need </a:t>
            </a:r>
            <a:endParaRPr sz="2000">
              <a:latin typeface="Raleway"/>
              <a:ea typeface="Raleway"/>
              <a:cs typeface="Raleway"/>
              <a:sym typeface="Raleway"/>
            </a:endParaRPr>
          </a:p>
          <a:p>
            <a:pPr indent="-355600" lvl="0" marL="457200" rtl="0" algn="l">
              <a:spcBef>
                <a:spcPts val="0"/>
              </a:spcBef>
              <a:spcAft>
                <a:spcPts val="0"/>
              </a:spcAft>
              <a:buSzPts val="2000"/>
              <a:buFont typeface="Raleway"/>
              <a:buChar char="-"/>
            </a:pPr>
            <a:r>
              <a:rPr lang="en" sz="2000">
                <a:latin typeface="Raleway"/>
                <a:ea typeface="Raleway"/>
                <a:cs typeface="Raleway"/>
                <a:sym typeface="Raleway"/>
              </a:rPr>
              <a:t>This is an art not a science!</a:t>
            </a:r>
            <a:endParaRPr sz="2000">
              <a:latin typeface="Raleway"/>
              <a:ea typeface="Raleway"/>
              <a:cs typeface="Raleway"/>
              <a:sym typeface="Raleway"/>
            </a:endParaRPr>
          </a:p>
          <a:p>
            <a:pPr indent="-355600" lvl="1" marL="914400" rtl="0" algn="l">
              <a:spcBef>
                <a:spcPts val="0"/>
              </a:spcBef>
              <a:spcAft>
                <a:spcPts val="0"/>
              </a:spcAft>
              <a:buSzPts val="2000"/>
              <a:buFont typeface="Raleway"/>
              <a:buChar char="○"/>
            </a:pPr>
            <a:r>
              <a:rPr lang="en" sz="2000">
                <a:latin typeface="Raleway"/>
                <a:ea typeface="Raleway"/>
                <a:cs typeface="Raleway"/>
                <a:sym typeface="Raleway"/>
              </a:rPr>
              <a:t>It’s best to start somewhere and iterate</a:t>
            </a:r>
            <a:endParaRPr sz="2000">
              <a:latin typeface="Raleway"/>
              <a:ea typeface="Raleway"/>
              <a:cs typeface="Raleway"/>
              <a:sym typeface="Raleway"/>
            </a:endParaRPr>
          </a:p>
          <a:p>
            <a:pPr indent="0" lvl="0" marL="0" rtl="0" algn="l">
              <a:spcBef>
                <a:spcPts val="0"/>
              </a:spcBef>
              <a:spcAft>
                <a:spcPts val="0"/>
              </a:spcAft>
              <a:buClr>
                <a:schemeClr val="dk2"/>
              </a:buClr>
              <a:buSzPts val="1400"/>
              <a:buFont typeface="Arial"/>
              <a:buNone/>
            </a:pPr>
            <a:r>
              <a:t/>
            </a:r>
            <a:endParaRPr sz="1400">
              <a:latin typeface="Raleway"/>
              <a:ea typeface="Raleway"/>
              <a:cs typeface="Raleway"/>
              <a:sym typeface="Raleway"/>
            </a:endParaRPr>
          </a:p>
          <a:p>
            <a:pPr indent="0" lvl="0" marL="0" rtl="0" algn="l">
              <a:spcBef>
                <a:spcPts val="0"/>
              </a:spcBef>
              <a:spcAft>
                <a:spcPts val="0"/>
              </a:spcAft>
              <a:buClr>
                <a:schemeClr val="dk2"/>
              </a:buClr>
              <a:buSzPts val="1400"/>
              <a:buFont typeface="Arial"/>
              <a:buNone/>
            </a:pPr>
            <a:r>
              <a:t/>
            </a:r>
            <a:endParaRPr sz="1400">
              <a:latin typeface="Raleway"/>
              <a:ea typeface="Raleway"/>
              <a:cs typeface="Raleway"/>
              <a:sym typeface="Raleway"/>
            </a:endParaRPr>
          </a:p>
          <a:p>
            <a:pPr indent="0" lvl="0" marL="0" rtl="0" algn="l">
              <a:lnSpc>
                <a:spcPct val="100000"/>
              </a:lnSpc>
              <a:spcBef>
                <a:spcPts val="0"/>
              </a:spcBef>
              <a:spcAft>
                <a:spcPts val="0"/>
              </a:spcAft>
              <a:buClr>
                <a:schemeClr val="dk2"/>
              </a:buClr>
              <a:buSzPts val="1800"/>
              <a:buFont typeface="Arial"/>
              <a:buNone/>
            </a:pPr>
            <a:r>
              <a:t/>
            </a:r>
            <a:endParaRPr>
              <a:latin typeface="Raleway"/>
              <a:ea typeface="Raleway"/>
              <a:cs typeface="Raleway"/>
              <a:sym typeface="Raleway"/>
            </a:endParaRPr>
          </a:p>
          <a:p>
            <a:pPr indent="0" lvl="0" marL="0" rtl="0" algn="l">
              <a:spcBef>
                <a:spcPts val="500"/>
              </a:spcBef>
              <a:spcAft>
                <a:spcPts val="0"/>
              </a:spcAft>
              <a:buClr>
                <a:schemeClr val="dk2"/>
              </a:buClr>
              <a:buSzPts val="1800"/>
              <a:buFont typeface="Arial"/>
              <a:buNone/>
            </a:pPr>
            <a:r>
              <a:t/>
            </a:r>
            <a:endParaRPr>
              <a:solidFill>
                <a:srgbClr val="1B212C"/>
              </a:solidFill>
              <a:latin typeface="Raleway"/>
              <a:ea typeface="Raleway"/>
              <a:cs typeface="Raleway"/>
              <a:sym typeface="Raleway"/>
            </a:endParaRPr>
          </a:p>
          <a:p>
            <a:pPr indent="0" lvl="0" marL="0" rtl="0" algn="l">
              <a:spcBef>
                <a:spcPts val="0"/>
              </a:spcBef>
              <a:spcAft>
                <a:spcPts val="1600"/>
              </a:spcAft>
              <a:buNone/>
            </a:pPr>
            <a:r>
              <a:t/>
            </a:r>
            <a:endParaRPr>
              <a:latin typeface="Raleway"/>
              <a:ea typeface="Raleway"/>
              <a:cs typeface="Raleway"/>
              <a:sym typeface="Ralewa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4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1B212C"/>
                </a:solidFill>
              </a:rPr>
              <a:t>“How might we…” Questions</a:t>
            </a:r>
            <a:endParaRPr sz="2400">
              <a:solidFill>
                <a:srgbClr val="666666"/>
              </a:solidFill>
            </a:endParaRPr>
          </a:p>
          <a:p>
            <a:pPr indent="0" lvl="0" marL="0" rtl="0" algn="l">
              <a:spcBef>
                <a:spcPts val="0"/>
              </a:spcBef>
              <a:spcAft>
                <a:spcPts val="0"/>
              </a:spcAft>
              <a:buNone/>
            </a:pPr>
            <a:r>
              <a:t/>
            </a:r>
            <a:endParaRPr/>
          </a:p>
        </p:txBody>
      </p:sp>
      <p:sp>
        <p:nvSpPr>
          <p:cNvPr id="266" name="Google Shape;266;p40"/>
          <p:cNvSpPr txBox="1"/>
          <p:nvPr>
            <p:ph idx="1" type="body"/>
          </p:nvPr>
        </p:nvSpPr>
        <p:spPr>
          <a:xfrm>
            <a:off x="2410100" y="1138575"/>
            <a:ext cx="6321600" cy="35805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Raleway"/>
              <a:buChar char="-"/>
            </a:pPr>
            <a:r>
              <a:rPr lang="en" sz="2000">
                <a:latin typeface="Raleway"/>
                <a:ea typeface="Raleway"/>
                <a:cs typeface="Raleway"/>
                <a:sym typeface="Raleway"/>
              </a:rPr>
              <a:t>“How might we…” suggests that a solution is possible</a:t>
            </a:r>
            <a:endParaRPr sz="2000">
              <a:latin typeface="Raleway"/>
              <a:ea typeface="Raleway"/>
              <a:cs typeface="Raleway"/>
              <a:sym typeface="Raleway"/>
            </a:endParaRPr>
          </a:p>
          <a:p>
            <a:pPr indent="-355600" lvl="0" marL="457200" rtl="0" algn="l">
              <a:spcBef>
                <a:spcPts val="0"/>
              </a:spcBef>
              <a:spcAft>
                <a:spcPts val="0"/>
              </a:spcAft>
              <a:buSzPts val="2000"/>
              <a:buFont typeface="Raleway"/>
              <a:buChar char="-"/>
            </a:pPr>
            <a:r>
              <a:rPr lang="en" sz="2000">
                <a:latin typeface="Raleway"/>
                <a:ea typeface="Raleway"/>
                <a:cs typeface="Raleway"/>
                <a:sym typeface="Raleway"/>
              </a:rPr>
              <a:t>Offers you the chance to answer them in a variety of ways</a:t>
            </a:r>
            <a:endParaRPr sz="2000">
              <a:latin typeface="Raleway"/>
              <a:ea typeface="Raleway"/>
              <a:cs typeface="Raleway"/>
              <a:sym typeface="Raleway"/>
            </a:endParaRPr>
          </a:p>
          <a:p>
            <a:pPr indent="-355600" lvl="0" marL="457200" rtl="0" algn="l">
              <a:spcBef>
                <a:spcPts val="0"/>
              </a:spcBef>
              <a:spcAft>
                <a:spcPts val="0"/>
              </a:spcAft>
              <a:buSzPts val="2000"/>
              <a:buFont typeface="Raleway"/>
              <a:buChar char="-"/>
            </a:pPr>
            <a:r>
              <a:rPr lang="en" sz="2000">
                <a:latin typeface="Raleway"/>
                <a:ea typeface="Raleway"/>
                <a:cs typeface="Raleway"/>
                <a:sym typeface="Raleway"/>
              </a:rPr>
              <a:t>A properly framed How Might We doesn’t suggest a particular solution, but gives you the perfect frame for innovative thinking</a:t>
            </a:r>
            <a:endParaRPr sz="2000">
              <a:latin typeface="Raleway"/>
              <a:ea typeface="Raleway"/>
              <a:cs typeface="Raleway"/>
              <a:sym typeface="Raleway"/>
            </a:endParaRPr>
          </a:p>
          <a:p>
            <a:pPr indent="-355600" lvl="0" marL="457200" rtl="0" algn="l">
              <a:spcBef>
                <a:spcPts val="0"/>
              </a:spcBef>
              <a:spcAft>
                <a:spcPts val="0"/>
              </a:spcAft>
              <a:buSzPts val="2000"/>
              <a:buFont typeface="Raleway"/>
              <a:buChar char="-"/>
            </a:pPr>
            <a:r>
              <a:rPr lang="en" sz="2000">
                <a:latin typeface="Raleway"/>
                <a:ea typeface="Raleway"/>
                <a:cs typeface="Raleway"/>
                <a:sym typeface="Raleway"/>
              </a:rPr>
              <a:t>Useful at various points in the process, but should be carefully phrased to provide the correct scope</a:t>
            </a:r>
            <a:endParaRPr sz="2000">
              <a:latin typeface="Raleway"/>
              <a:ea typeface="Raleway"/>
              <a:cs typeface="Raleway"/>
              <a:sym typeface="Raleway"/>
            </a:endParaRPr>
          </a:p>
          <a:p>
            <a:pPr indent="0" lvl="0" marL="0" rtl="0" algn="l">
              <a:spcBef>
                <a:spcPts val="0"/>
              </a:spcBef>
              <a:spcAft>
                <a:spcPts val="1600"/>
              </a:spcAft>
              <a:buNone/>
            </a:pPr>
            <a:r>
              <a:t/>
            </a:r>
            <a:endParaRPr>
              <a:latin typeface="Raleway"/>
              <a:ea typeface="Raleway"/>
              <a:cs typeface="Raleway"/>
              <a:sym typeface="Raleway"/>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4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1B212C"/>
                </a:solidFill>
              </a:rPr>
              <a:t>Creating Design Opportunities</a:t>
            </a:r>
            <a:endParaRPr sz="2400">
              <a:solidFill>
                <a:srgbClr val="666666"/>
              </a:solidFill>
            </a:endParaRPr>
          </a:p>
          <a:p>
            <a:pPr indent="0" lvl="0" marL="0" rtl="0" algn="l">
              <a:spcBef>
                <a:spcPts val="0"/>
              </a:spcBef>
              <a:spcAft>
                <a:spcPts val="0"/>
              </a:spcAft>
              <a:buNone/>
            </a:pPr>
            <a:r>
              <a:t/>
            </a:r>
            <a:endParaRPr/>
          </a:p>
        </p:txBody>
      </p:sp>
      <p:sp>
        <p:nvSpPr>
          <p:cNvPr id="272" name="Google Shape;272;p41"/>
          <p:cNvSpPr txBox="1"/>
          <p:nvPr>
            <p:ph idx="1" type="body"/>
          </p:nvPr>
        </p:nvSpPr>
        <p:spPr>
          <a:xfrm>
            <a:off x="2410100" y="1138575"/>
            <a:ext cx="6321600" cy="362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Example Challenge: improving efficiency of dining halls</a:t>
            </a:r>
            <a:endParaRPr b="1">
              <a:latin typeface="Raleway"/>
              <a:ea typeface="Raleway"/>
              <a:cs typeface="Raleway"/>
              <a:sym typeface="Raleway"/>
            </a:endParaRPr>
          </a:p>
          <a:p>
            <a:pPr indent="0" lvl="0" marL="0" rtl="0" algn="l">
              <a:spcBef>
                <a:spcPts val="0"/>
              </a:spcBef>
              <a:spcAft>
                <a:spcPts val="0"/>
              </a:spcAft>
              <a:buNone/>
            </a:pPr>
            <a:r>
              <a:rPr b="1" lang="en">
                <a:latin typeface="Raleway"/>
                <a:ea typeface="Raleway"/>
                <a:cs typeface="Raleway"/>
                <a:sym typeface="Raleway"/>
              </a:rPr>
              <a:t>Potential HMWs:</a:t>
            </a:r>
            <a:endParaRPr b="1">
              <a:latin typeface="Raleway"/>
              <a:ea typeface="Raleway"/>
              <a:cs typeface="Raleway"/>
              <a:sym typeface="Raleway"/>
            </a:endParaRPr>
          </a:p>
          <a:p>
            <a:pPr indent="-342900" lvl="0" marL="457200" rtl="0" algn="l">
              <a:spcBef>
                <a:spcPts val="0"/>
              </a:spcBef>
              <a:spcAft>
                <a:spcPts val="0"/>
              </a:spcAft>
              <a:buSzPts val="1800"/>
              <a:buFont typeface="Raleway"/>
              <a:buChar char="●"/>
            </a:pPr>
            <a:r>
              <a:rPr lang="en">
                <a:latin typeface="Raleway"/>
                <a:ea typeface="Raleway"/>
                <a:cs typeface="Raleway"/>
                <a:sym typeface="Raleway"/>
              </a:rPr>
              <a:t>“HMW make dining halls more efficient?”</a:t>
            </a:r>
            <a:endParaRPr>
              <a:latin typeface="Raleway"/>
              <a:ea typeface="Raleway"/>
              <a:cs typeface="Raleway"/>
              <a:sym typeface="Raleway"/>
            </a:endParaRPr>
          </a:p>
          <a:p>
            <a:pPr indent="-342900" lvl="1" marL="914400" rtl="0" algn="l">
              <a:spcBef>
                <a:spcPts val="0"/>
              </a:spcBef>
              <a:spcAft>
                <a:spcPts val="0"/>
              </a:spcAft>
              <a:buSzPts val="1800"/>
              <a:buFont typeface="Raleway"/>
              <a:buChar char="○"/>
            </a:pPr>
            <a:r>
              <a:rPr lang="en" sz="1800">
                <a:latin typeface="Raleway"/>
                <a:ea typeface="Raleway"/>
                <a:cs typeface="Raleway"/>
                <a:sym typeface="Raleway"/>
              </a:rPr>
              <a:t>Too broad</a:t>
            </a:r>
            <a:endParaRPr sz="1800">
              <a:latin typeface="Raleway"/>
              <a:ea typeface="Raleway"/>
              <a:cs typeface="Raleway"/>
              <a:sym typeface="Raleway"/>
            </a:endParaRPr>
          </a:p>
          <a:p>
            <a:pPr indent="-342900" lvl="0" marL="457200" rtl="0" algn="l">
              <a:spcBef>
                <a:spcPts val="0"/>
              </a:spcBef>
              <a:spcAft>
                <a:spcPts val="0"/>
              </a:spcAft>
              <a:buSzPts val="1800"/>
              <a:buFont typeface="Raleway"/>
              <a:buChar char="●"/>
            </a:pPr>
            <a:r>
              <a:rPr lang="en">
                <a:latin typeface="Raleway"/>
                <a:ea typeface="Raleway"/>
                <a:cs typeface="Raleway"/>
                <a:sym typeface="Raleway"/>
              </a:rPr>
              <a:t>“HMW create a dishwasher which cleans forks faster?”</a:t>
            </a:r>
            <a:endParaRPr>
              <a:latin typeface="Raleway"/>
              <a:ea typeface="Raleway"/>
              <a:cs typeface="Raleway"/>
              <a:sym typeface="Raleway"/>
            </a:endParaRPr>
          </a:p>
          <a:p>
            <a:pPr indent="-342900" lvl="1" marL="914400" rtl="0" algn="l">
              <a:spcBef>
                <a:spcPts val="0"/>
              </a:spcBef>
              <a:spcAft>
                <a:spcPts val="0"/>
              </a:spcAft>
              <a:buSzPts val="1800"/>
              <a:buFont typeface="Raleway"/>
              <a:buChar char="○"/>
            </a:pPr>
            <a:r>
              <a:rPr lang="en" sz="1800">
                <a:latin typeface="Raleway"/>
                <a:ea typeface="Raleway"/>
                <a:cs typeface="Raleway"/>
                <a:sym typeface="Raleway"/>
              </a:rPr>
              <a:t>Too narrow</a:t>
            </a:r>
            <a:endParaRPr sz="1800">
              <a:latin typeface="Raleway"/>
              <a:ea typeface="Raleway"/>
              <a:cs typeface="Raleway"/>
              <a:sym typeface="Raleway"/>
            </a:endParaRPr>
          </a:p>
          <a:p>
            <a:pPr indent="-342900" lvl="0" marL="457200" rtl="0" algn="l">
              <a:spcBef>
                <a:spcPts val="0"/>
              </a:spcBef>
              <a:spcAft>
                <a:spcPts val="0"/>
              </a:spcAft>
              <a:buSzPts val="1800"/>
              <a:buFont typeface="Raleway"/>
              <a:buChar char="●"/>
            </a:pPr>
            <a:r>
              <a:rPr lang="en">
                <a:latin typeface="Raleway"/>
                <a:ea typeface="Raleway"/>
                <a:cs typeface="Raleway"/>
                <a:sym typeface="Raleway"/>
              </a:rPr>
              <a:t>“HMW make the downtime while waiting for food more useful?”</a:t>
            </a:r>
            <a:endParaRPr>
              <a:latin typeface="Raleway"/>
              <a:ea typeface="Raleway"/>
              <a:cs typeface="Raleway"/>
              <a:sym typeface="Raleway"/>
            </a:endParaRPr>
          </a:p>
          <a:p>
            <a:pPr indent="-342900" lvl="1" marL="914400" rtl="0" algn="l">
              <a:spcBef>
                <a:spcPts val="0"/>
              </a:spcBef>
              <a:spcAft>
                <a:spcPts val="0"/>
              </a:spcAft>
              <a:buSzPts val="1800"/>
              <a:buFont typeface="Raleway"/>
              <a:buChar char="○"/>
            </a:pPr>
            <a:r>
              <a:rPr lang="en" sz="1800">
                <a:latin typeface="Raleway"/>
                <a:ea typeface="Raleway"/>
                <a:cs typeface="Raleway"/>
                <a:sym typeface="Raleway"/>
              </a:rPr>
              <a:t>Just right!</a:t>
            </a:r>
            <a:endParaRPr sz="1800">
              <a:latin typeface="Raleway"/>
              <a:ea typeface="Raleway"/>
              <a:cs typeface="Raleway"/>
              <a:sym typeface="Raleway"/>
            </a:endParaRPr>
          </a:p>
        </p:txBody>
      </p:sp>
      <p:sp>
        <p:nvSpPr>
          <p:cNvPr id="273" name="Google Shape;273;p41"/>
          <p:cNvSpPr txBox="1"/>
          <p:nvPr/>
        </p:nvSpPr>
        <p:spPr>
          <a:xfrm>
            <a:off x="199450" y="1810275"/>
            <a:ext cx="1810200" cy="6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This is where we started</a:t>
            </a:r>
            <a:endParaRPr>
              <a:latin typeface="Lato"/>
              <a:ea typeface="Lato"/>
              <a:cs typeface="Lato"/>
              <a:sym typeface="Lato"/>
            </a:endParaRPr>
          </a:p>
        </p:txBody>
      </p:sp>
      <p:sp>
        <p:nvSpPr>
          <p:cNvPr id="274" name="Google Shape;274;p41"/>
          <p:cNvSpPr txBox="1"/>
          <p:nvPr/>
        </p:nvSpPr>
        <p:spPr>
          <a:xfrm>
            <a:off x="199450" y="2644450"/>
            <a:ext cx="1810200" cy="6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This is solution-oriented</a:t>
            </a:r>
            <a:endParaRPr>
              <a:latin typeface="Lato"/>
              <a:ea typeface="Lato"/>
              <a:cs typeface="Lato"/>
              <a:sym typeface="Lato"/>
            </a:endParaRPr>
          </a:p>
        </p:txBody>
      </p:sp>
      <p:sp>
        <p:nvSpPr>
          <p:cNvPr id="275" name="Google Shape;275;p41"/>
          <p:cNvSpPr txBox="1"/>
          <p:nvPr/>
        </p:nvSpPr>
        <p:spPr>
          <a:xfrm>
            <a:off x="199450" y="3553950"/>
            <a:ext cx="1810200" cy="6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This will prepare us for ideation</a:t>
            </a:r>
            <a:endParaRPr>
              <a:latin typeface="Lato"/>
              <a:ea typeface="Lato"/>
              <a:cs typeface="Lato"/>
              <a:sym typeface="Lato"/>
            </a:endParaRPr>
          </a:p>
        </p:txBody>
      </p:sp>
      <p:cxnSp>
        <p:nvCxnSpPr>
          <p:cNvPr id="276" name="Google Shape;276;p41"/>
          <p:cNvCxnSpPr>
            <a:stCxn id="273" idx="3"/>
          </p:cNvCxnSpPr>
          <p:nvPr/>
        </p:nvCxnSpPr>
        <p:spPr>
          <a:xfrm flipH="1" rot="10800000">
            <a:off x="2009650" y="2018325"/>
            <a:ext cx="474900" cy="127200"/>
          </a:xfrm>
          <a:prstGeom prst="straightConnector1">
            <a:avLst/>
          </a:prstGeom>
          <a:noFill/>
          <a:ln cap="flat" cmpd="sng" w="9525">
            <a:solidFill>
              <a:schemeClr val="dk2"/>
            </a:solidFill>
            <a:prstDash val="solid"/>
            <a:round/>
            <a:headEnd len="med" w="med" type="none"/>
            <a:tailEnd len="med" w="med" type="triangle"/>
          </a:ln>
        </p:spPr>
      </p:cxnSp>
      <p:cxnSp>
        <p:nvCxnSpPr>
          <p:cNvPr id="277" name="Google Shape;277;p41"/>
          <p:cNvCxnSpPr>
            <a:stCxn id="274" idx="3"/>
          </p:cNvCxnSpPr>
          <p:nvPr/>
        </p:nvCxnSpPr>
        <p:spPr>
          <a:xfrm flipH="1" rot="10800000">
            <a:off x="2009650" y="2777800"/>
            <a:ext cx="490200" cy="201900"/>
          </a:xfrm>
          <a:prstGeom prst="straightConnector1">
            <a:avLst/>
          </a:prstGeom>
          <a:noFill/>
          <a:ln cap="flat" cmpd="sng" w="9525">
            <a:solidFill>
              <a:schemeClr val="dk2"/>
            </a:solidFill>
            <a:prstDash val="solid"/>
            <a:round/>
            <a:headEnd len="med" w="med" type="none"/>
            <a:tailEnd len="med" w="med" type="triangle"/>
          </a:ln>
        </p:spPr>
      </p:cxnSp>
      <p:cxnSp>
        <p:nvCxnSpPr>
          <p:cNvPr id="278" name="Google Shape;278;p41"/>
          <p:cNvCxnSpPr>
            <a:stCxn id="275" idx="3"/>
          </p:cNvCxnSpPr>
          <p:nvPr/>
        </p:nvCxnSpPr>
        <p:spPr>
          <a:xfrm flipH="1" rot="10800000">
            <a:off x="2009650" y="3639600"/>
            <a:ext cx="461400" cy="249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pic>
        <p:nvPicPr>
          <p:cNvPr id="82" name="Google Shape;82;p15"/>
          <p:cNvPicPr preferRelativeResize="0"/>
          <p:nvPr/>
        </p:nvPicPr>
        <p:blipFill>
          <a:blip r:embed="rId3">
            <a:alphaModFix/>
          </a:blip>
          <a:stretch>
            <a:fillRect/>
          </a:stretch>
        </p:blipFill>
        <p:spPr>
          <a:xfrm>
            <a:off x="682126" y="386738"/>
            <a:ext cx="7779749" cy="4370025"/>
          </a:xfrm>
          <a:prstGeom prst="rect">
            <a:avLst/>
          </a:prstGeom>
          <a:noFill/>
          <a:ln>
            <a:noFill/>
          </a:ln>
        </p:spPr>
      </p:pic>
      <p:sp>
        <p:nvSpPr>
          <p:cNvPr id="83" name="Google Shape;83;p15"/>
          <p:cNvSpPr/>
          <p:nvPr/>
        </p:nvSpPr>
        <p:spPr>
          <a:xfrm>
            <a:off x="0" y="-100"/>
            <a:ext cx="2135400" cy="5143500"/>
          </a:xfrm>
          <a:prstGeom prst="rect">
            <a:avLst/>
          </a:prstGeom>
          <a:solidFill>
            <a:srgbClr val="393939">
              <a:alpha val="64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p:nvPr/>
        </p:nvSpPr>
        <p:spPr>
          <a:xfrm>
            <a:off x="3147675" y="0"/>
            <a:ext cx="5997000" cy="5143500"/>
          </a:xfrm>
          <a:prstGeom prst="rect">
            <a:avLst/>
          </a:prstGeom>
          <a:solidFill>
            <a:srgbClr val="393939">
              <a:alpha val="64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82" name="Shape 282"/>
        <p:cNvGrpSpPr/>
        <p:nvPr/>
      </p:nvGrpSpPr>
      <p:grpSpPr>
        <a:xfrm>
          <a:off x="0" y="0"/>
          <a:ext cx="0" cy="0"/>
          <a:chOff x="0" y="0"/>
          <a:chExt cx="0" cy="0"/>
        </a:xfrm>
      </p:grpSpPr>
      <p:sp>
        <p:nvSpPr>
          <p:cNvPr id="283" name="Google Shape;283;p42"/>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1B212C"/>
                </a:solidFill>
              </a:rPr>
              <a:t>Creating Design Opportunities</a:t>
            </a:r>
            <a:endParaRPr sz="2400">
              <a:solidFill>
                <a:srgbClr val="666666"/>
              </a:solidFill>
            </a:endParaRPr>
          </a:p>
          <a:p>
            <a:pPr indent="0" lvl="0" marL="0" rtl="0" algn="l">
              <a:spcBef>
                <a:spcPts val="0"/>
              </a:spcBef>
              <a:spcAft>
                <a:spcPts val="0"/>
              </a:spcAft>
              <a:buNone/>
            </a:pPr>
            <a:r>
              <a:t/>
            </a:r>
            <a:endParaRPr/>
          </a:p>
        </p:txBody>
      </p:sp>
      <p:sp>
        <p:nvSpPr>
          <p:cNvPr id="284" name="Google Shape;284;p42"/>
          <p:cNvSpPr txBox="1"/>
          <p:nvPr>
            <p:ph idx="1" type="body"/>
          </p:nvPr>
        </p:nvSpPr>
        <p:spPr>
          <a:xfrm>
            <a:off x="2410100" y="1138575"/>
            <a:ext cx="65742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Example Challenge: re-designing accessible transportation</a:t>
            </a:r>
            <a:endParaRPr b="1">
              <a:latin typeface="Raleway"/>
              <a:ea typeface="Raleway"/>
              <a:cs typeface="Raleway"/>
              <a:sym typeface="Raleway"/>
            </a:endParaRPr>
          </a:p>
          <a:p>
            <a:pPr indent="0" lvl="0" marL="0" rtl="0" algn="l">
              <a:spcBef>
                <a:spcPts val="0"/>
              </a:spcBef>
              <a:spcAft>
                <a:spcPts val="0"/>
              </a:spcAft>
              <a:buNone/>
            </a:pPr>
            <a:r>
              <a:rPr b="1" lang="en">
                <a:latin typeface="Raleway"/>
                <a:ea typeface="Raleway"/>
                <a:cs typeface="Raleway"/>
                <a:sym typeface="Raleway"/>
              </a:rPr>
              <a:t>Potential HMWs:</a:t>
            </a:r>
            <a:endParaRPr b="1">
              <a:latin typeface="Raleway"/>
              <a:ea typeface="Raleway"/>
              <a:cs typeface="Raleway"/>
              <a:sym typeface="Raleway"/>
            </a:endParaRPr>
          </a:p>
          <a:p>
            <a:pPr indent="-342900" lvl="0" marL="457200" rtl="0" algn="l">
              <a:spcBef>
                <a:spcPts val="0"/>
              </a:spcBef>
              <a:spcAft>
                <a:spcPts val="0"/>
              </a:spcAft>
              <a:buSzPts val="1800"/>
              <a:buFont typeface="Raleway"/>
              <a:buChar char="●"/>
            </a:pPr>
            <a:r>
              <a:rPr lang="en">
                <a:latin typeface="Raleway"/>
                <a:ea typeface="Raleway"/>
                <a:cs typeface="Raleway"/>
                <a:sym typeface="Raleway"/>
              </a:rPr>
              <a:t>“HMW improve travel efficiency for wheelchair users?”</a:t>
            </a:r>
            <a:endParaRPr>
              <a:latin typeface="Raleway"/>
              <a:ea typeface="Raleway"/>
              <a:cs typeface="Raleway"/>
              <a:sym typeface="Raleway"/>
            </a:endParaRPr>
          </a:p>
          <a:p>
            <a:pPr indent="-342900" lvl="1" marL="914400" rtl="0" algn="l">
              <a:spcBef>
                <a:spcPts val="0"/>
              </a:spcBef>
              <a:spcAft>
                <a:spcPts val="0"/>
              </a:spcAft>
              <a:buSzPts val="1800"/>
              <a:buFont typeface="Raleway"/>
              <a:buChar char="○"/>
            </a:pPr>
            <a:r>
              <a:rPr lang="en" sz="1800">
                <a:latin typeface="Raleway"/>
                <a:ea typeface="Raleway"/>
                <a:cs typeface="Raleway"/>
                <a:sym typeface="Raleway"/>
              </a:rPr>
              <a:t>Too broad</a:t>
            </a:r>
            <a:endParaRPr sz="1800">
              <a:latin typeface="Raleway"/>
              <a:ea typeface="Raleway"/>
              <a:cs typeface="Raleway"/>
              <a:sym typeface="Raleway"/>
            </a:endParaRPr>
          </a:p>
          <a:p>
            <a:pPr indent="-342900" lvl="0" marL="457200" rtl="0" algn="l">
              <a:spcBef>
                <a:spcPts val="0"/>
              </a:spcBef>
              <a:spcAft>
                <a:spcPts val="0"/>
              </a:spcAft>
              <a:buSzPts val="1800"/>
              <a:buFont typeface="Raleway"/>
              <a:buChar char="●"/>
            </a:pPr>
            <a:r>
              <a:rPr lang="en">
                <a:latin typeface="Raleway"/>
                <a:ea typeface="Raleway"/>
                <a:cs typeface="Raleway"/>
                <a:sym typeface="Raleway"/>
              </a:rPr>
              <a:t>“HMW design an app to find accessible drop-off points for Ubers at an airport”</a:t>
            </a:r>
            <a:endParaRPr>
              <a:latin typeface="Raleway"/>
              <a:ea typeface="Raleway"/>
              <a:cs typeface="Raleway"/>
              <a:sym typeface="Raleway"/>
            </a:endParaRPr>
          </a:p>
          <a:p>
            <a:pPr indent="-342900" lvl="1" marL="914400" rtl="0" algn="l">
              <a:spcBef>
                <a:spcPts val="0"/>
              </a:spcBef>
              <a:spcAft>
                <a:spcPts val="0"/>
              </a:spcAft>
              <a:buSzPts val="1800"/>
              <a:buFont typeface="Raleway"/>
              <a:buChar char="○"/>
            </a:pPr>
            <a:r>
              <a:rPr lang="en" sz="1800">
                <a:latin typeface="Raleway"/>
                <a:ea typeface="Raleway"/>
                <a:cs typeface="Raleway"/>
                <a:sym typeface="Raleway"/>
              </a:rPr>
              <a:t>Too narrow</a:t>
            </a:r>
            <a:endParaRPr sz="1800">
              <a:latin typeface="Raleway"/>
              <a:ea typeface="Raleway"/>
              <a:cs typeface="Raleway"/>
              <a:sym typeface="Raleway"/>
            </a:endParaRPr>
          </a:p>
          <a:p>
            <a:pPr indent="-342900" lvl="0" marL="457200" rtl="0" algn="l">
              <a:spcBef>
                <a:spcPts val="0"/>
              </a:spcBef>
              <a:spcAft>
                <a:spcPts val="0"/>
              </a:spcAft>
              <a:buSzPts val="1800"/>
              <a:buFont typeface="Raleway"/>
              <a:buChar char="●"/>
            </a:pPr>
            <a:r>
              <a:rPr lang="en">
                <a:latin typeface="Raleway"/>
                <a:ea typeface="Raleway"/>
                <a:cs typeface="Raleway"/>
                <a:sym typeface="Raleway"/>
              </a:rPr>
              <a:t>“HMW coordinate transitions between Uber riding and airport entrance”</a:t>
            </a:r>
            <a:endParaRPr>
              <a:latin typeface="Raleway"/>
              <a:ea typeface="Raleway"/>
              <a:cs typeface="Raleway"/>
              <a:sym typeface="Raleway"/>
            </a:endParaRPr>
          </a:p>
          <a:p>
            <a:pPr indent="-342900" lvl="1" marL="914400" rtl="0" algn="l">
              <a:spcBef>
                <a:spcPts val="0"/>
              </a:spcBef>
              <a:spcAft>
                <a:spcPts val="0"/>
              </a:spcAft>
              <a:buSzPts val="1800"/>
              <a:buFont typeface="Raleway"/>
              <a:buChar char="○"/>
            </a:pPr>
            <a:r>
              <a:rPr lang="en" sz="1800">
                <a:latin typeface="Raleway"/>
                <a:ea typeface="Raleway"/>
                <a:cs typeface="Raleway"/>
                <a:sym typeface="Raleway"/>
              </a:rPr>
              <a:t>Just right!</a:t>
            </a:r>
            <a:endParaRPr b="1" sz="1800">
              <a:latin typeface="Raleway"/>
              <a:ea typeface="Raleway"/>
              <a:cs typeface="Raleway"/>
              <a:sym typeface="Raleway"/>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43"/>
          <p:cNvSpPr txBox="1"/>
          <p:nvPr>
            <p:ph type="title"/>
          </p:nvPr>
        </p:nvSpPr>
        <p:spPr>
          <a:xfrm>
            <a:off x="283100" y="712150"/>
            <a:ext cx="6910200" cy="38355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SzPts val="2400"/>
              <a:buAutoNum type="arabicPeriod"/>
            </a:pPr>
            <a:r>
              <a:rPr lang="en" sz="2400"/>
              <a:t>Come up with at least 5 HMWs (5 per person). </a:t>
            </a:r>
            <a:endParaRPr sz="2400"/>
          </a:p>
          <a:p>
            <a:pPr indent="-381000" lvl="0" marL="457200" rtl="0" algn="l">
              <a:spcBef>
                <a:spcPts val="0"/>
              </a:spcBef>
              <a:spcAft>
                <a:spcPts val="0"/>
              </a:spcAft>
              <a:buSzPts val="2400"/>
              <a:buAutoNum type="arabicPeriod"/>
            </a:pPr>
            <a:r>
              <a:rPr lang="en" sz="2400"/>
              <a:t>Then discuss with your team.</a:t>
            </a:r>
            <a:br>
              <a:rPr lang="en" sz="2400"/>
            </a:br>
            <a:r>
              <a:rPr lang="en" sz="2400"/>
              <a:t>[10 mins]</a:t>
            </a:r>
            <a:endParaRPr sz="2400"/>
          </a:p>
        </p:txBody>
      </p:sp>
      <p:sp>
        <p:nvSpPr>
          <p:cNvPr id="290" name="Google Shape;290;p43"/>
          <p:cNvSpPr txBox="1"/>
          <p:nvPr/>
        </p:nvSpPr>
        <p:spPr>
          <a:xfrm>
            <a:off x="545950" y="507650"/>
            <a:ext cx="7030500" cy="68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Raleway"/>
                <a:ea typeface="Raleway"/>
                <a:cs typeface="Raleway"/>
                <a:sym typeface="Raleway"/>
              </a:rPr>
              <a:t>How might we…?</a:t>
            </a:r>
            <a:endParaRPr b="1">
              <a:solidFill>
                <a:srgbClr val="FFFFFF"/>
              </a:solidFill>
              <a:latin typeface="Raleway"/>
              <a:ea typeface="Raleway"/>
              <a:cs typeface="Raleway"/>
              <a:sym typeface="Raleway"/>
            </a:endParaRPr>
          </a:p>
        </p:txBody>
      </p:sp>
      <p:pic>
        <p:nvPicPr>
          <p:cNvPr id="291" name="Google Shape;291;p43"/>
          <p:cNvPicPr preferRelativeResize="0"/>
          <p:nvPr/>
        </p:nvPicPr>
        <p:blipFill rotWithShape="1">
          <a:blip r:embed="rId3">
            <a:alphaModFix/>
          </a:blip>
          <a:srcRect b="0" l="40944" r="39999" t="0"/>
          <a:stretch/>
        </p:blipFill>
        <p:spPr>
          <a:xfrm>
            <a:off x="7064810" y="1893400"/>
            <a:ext cx="1742451" cy="1719751"/>
          </a:xfrm>
          <a:prstGeom prst="rect">
            <a:avLst/>
          </a:prstGeom>
          <a:noFill/>
          <a:ln>
            <a:noFill/>
          </a:ln>
        </p:spPr>
      </p:pic>
      <p:pic>
        <p:nvPicPr>
          <p:cNvPr id="292" name="Google Shape;292;p43"/>
          <p:cNvPicPr preferRelativeResize="0"/>
          <p:nvPr/>
        </p:nvPicPr>
        <p:blipFill rotWithShape="1">
          <a:blip r:embed="rId3">
            <a:alphaModFix/>
          </a:blip>
          <a:srcRect b="0" l="20372" r="60572" t="0"/>
          <a:stretch/>
        </p:blipFill>
        <p:spPr>
          <a:xfrm>
            <a:off x="7036075" y="173650"/>
            <a:ext cx="1742451" cy="171975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44"/>
          <p:cNvSpPr txBox="1"/>
          <p:nvPr>
            <p:ph type="title"/>
          </p:nvPr>
        </p:nvSpPr>
        <p:spPr>
          <a:xfrm>
            <a:off x="283100" y="712150"/>
            <a:ext cx="8308500" cy="38355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SzPts val="2400"/>
              <a:buAutoNum type="arabicPeriod"/>
            </a:pPr>
            <a:r>
              <a:rPr lang="en" sz="2400"/>
              <a:t>Choose 1 HMW each (4 per team)</a:t>
            </a:r>
            <a:endParaRPr sz="2400"/>
          </a:p>
          <a:p>
            <a:pPr indent="-381000" lvl="0" marL="457200" rtl="0" algn="l">
              <a:spcBef>
                <a:spcPts val="0"/>
              </a:spcBef>
              <a:spcAft>
                <a:spcPts val="0"/>
              </a:spcAft>
              <a:buSzPts val="2400"/>
              <a:buAutoNum type="arabicPeriod"/>
            </a:pPr>
            <a:r>
              <a:rPr lang="en" sz="2400"/>
              <a:t>Write it down on a post-it</a:t>
            </a:r>
            <a:endParaRPr sz="2400"/>
          </a:p>
          <a:p>
            <a:pPr indent="-381000" lvl="0" marL="457200" rtl="0" algn="l">
              <a:spcBef>
                <a:spcPts val="0"/>
              </a:spcBef>
              <a:spcAft>
                <a:spcPts val="0"/>
              </a:spcAft>
              <a:buSzPts val="2400"/>
              <a:buAutoNum type="arabicPeriod"/>
            </a:pPr>
            <a:r>
              <a:rPr lang="en" sz="2400"/>
              <a:t>Rotate</a:t>
            </a:r>
            <a:endParaRPr sz="2400"/>
          </a:p>
          <a:p>
            <a:pPr indent="-381000" lvl="0" marL="457200" rtl="0" algn="l">
              <a:spcBef>
                <a:spcPts val="0"/>
              </a:spcBef>
              <a:spcAft>
                <a:spcPts val="0"/>
              </a:spcAft>
              <a:buSzPts val="2400"/>
              <a:buAutoNum type="arabicPeriod"/>
            </a:pPr>
            <a:r>
              <a:rPr lang="en" sz="2400"/>
              <a:t>Sketch 3 concepts in response to this HMW [</a:t>
            </a:r>
            <a:r>
              <a:rPr i="1" lang="en" sz="2400"/>
              <a:t>5 mins</a:t>
            </a:r>
            <a:r>
              <a:rPr lang="en" sz="2400"/>
              <a:t>]</a:t>
            </a:r>
            <a:endParaRPr sz="2400"/>
          </a:p>
          <a:p>
            <a:pPr indent="-381000" lvl="0" marL="457200" rtl="0" algn="l">
              <a:spcBef>
                <a:spcPts val="0"/>
              </a:spcBef>
              <a:spcAft>
                <a:spcPts val="0"/>
              </a:spcAft>
              <a:buSzPts val="2400"/>
              <a:buAutoNum type="arabicPeriod"/>
            </a:pPr>
            <a:r>
              <a:rPr lang="en" sz="2400"/>
              <a:t>Rotate and repeat until finished</a:t>
            </a:r>
            <a:endParaRPr sz="2400"/>
          </a:p>
        </p:txBody>
      </p:sp>
      <p:sp>
        <p:nvSpPr>
          <p:cNvPr id="298" name="Google Shape;298;p44"/>
          <p:cNvSpPr txBox="1"/>
          <p:nvPr/>
        </p:nvSpPr>
        <p:spPr>
          <a:xfrm>
            <a:off x="545950" y="507650"/>
            <a:ext cx="7030500" cy="68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Raleway"/>
                <a:ea typeface="Raleway"/>
                <a:cs typeface="Raleway"/>
                <a:sym typeface="Raleway"/>
              </a:rPr>
              <a:t>Ideation session</a:t>
            </a:r>
            <a:endParaRPr b="1" sz="2400">
              <a:solidFill>
                <a:srgbClr val="FFFFFF"/>
              </a:solidFill>
              <a:latin typeface="Raleway"/>
              <a:ea typeface="Raleway"/>
              <a:cs typeface="Raleway"/>
              <a:sym typeface="Raleway"/>
            </a:endParaRPr>
          </a:p>
          <a:p>
            <a:pPr indent="0" lvl="0" marL="0" rtl="0" algn="l">
              <a:spcBef>
                <a:spcPts val="0"/>
              </a:spcBef>
              <a:spcAft>
                <a:spcPts val="0"/>
              </a:spcAft>
              <a:buNone/>
            </a:pPr>
            <a:r>
              <a:rPr b="1" lang="en">
                <a:solidFill>
                  <a:srgbClr val="FFFFFF"/>
                </a:solidFill>
                <a:latin typeface="Raleway"/>
                <a:ea typeface="Raleway"/>
                <a:cs typeface="Raleway"/>
                <a:sym typeface="Raleway"/>
              </a:rPr>
              <a:t>Modified 6-3-5 method</a:t>
            </a:r>
            <a:endParaRPr b="1">
              <a:solidFill>
                <a:srgbClr val="FFFFFF"/>
              </a:solidFill>
              <a:latin typeface="Raleway"/>
              <a:ea typeface="Raleway"/>
              <a:cs typeface="Raleway"/>
              <a:sym typeface="Raleway"/>
            </a:endParaRPr>
          </a:p>
        </p:txBody>
      </p:sp>
      <p:pic>
        <p:nvPicPr>
          <p:cNvPr id="299" name="Google Shape;299;p44"/>
          <p:cNvPicPr preferRelativeResize="0"/>
          <p:nvPr/>
        </p:nvPicPr>
        <p:blipFill rotWithShape="1">
          <a:blip r:embed="rId3">
            <a:alphaModFix/>
          </a:blip>
          <a:srcRect b="0" l="40944" r="39999" t="0"/>
          <a:stretch/>
        </p:blipFill>
        <p:spPr>
          <a:xfrm>
            <a:off x="7069209" y="201972"/>
            <a:ext cx="1742451" cy="1719751"/>
          </a:xfrm>
          <a:prstGeom prst="rect">
            <a:avLst/>
          </a:prstGeom>
          <a:noFill/>
          <a:ln>
            <a:noFill/>
          </a:ln>
        </p:spPr>
      </p:pic>
      <p:sp>
        <p:nvSpPr>
          <p:cNvPr id="300" name="Google Shape;300;p44"/>
          <p:cNvSpPr txBox="1"/>
          <p:nvPr/>
        </p:nvSpPr>
        <p:spPr>
          <a:xfrm>
            <a:off x="2340300" y="4195250"/>
            <a:ext cx="4463400" cy="53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rgbClr val="FFFFFF"/>
                </a:solidFill>
                <a:latin typeface="Lato"/>
                <a:ea typeface="Lato"/>
                <a:cs typeface="Lato"/>
                <a:sym typeface="Lato"/>
              </a:rPr>
              <a:t>A team of 4 should have at least 12 sketches per HMW.</a:t>
            </a:r>
            <a:endParaRPr i="1">
              <a:solidFill>
                <a:srgbClr val="FFFFFF"/>
              </a:solidFill>
              <a:latin typeface="Lato"/>
              <a:ea typeface="Lato"/>
              <a:cs typeface="Lato"/>
              <a:sym typeface="Lato"/>
            </a:endParaRPr>
          </a:p>
          <a:p>
            <a:pPr indent="0" lvl="0" marL="0" rtl="0" algn="ctr">
              <a:spcBef>
                <a:spcPts val="0"/>
              </a:spcBef>
              <a:spcAft>
                <a:spcPts val="0"/>
              </a:spcAft>
              <a:buNone/>
            </a:pPr>
            <a:r>
              <a:rPr i="1" lang="en">
                <a:solidFill>
                  <a:srgbClr val="FFFFFF"/>
                </a:solidFill>
                <a:latin typeface="Lato"/>
                <a:ea typeface="Lato"/>
                <a:cs typeface="Lato"/>
                <a:sym typeface="Lato"/>
              </a:rPr>
              <a:t>4 x 12 = 48 total concept sketches!</a:t>
            </a:r>
            <a:endParaRPr i="1">
              <a:solidFill>
                <a:srgbClr val="FFFFFF"/>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pic>
        <p:nvPicPr>
          <p:cNvPr id="305" name="Google Shape;305;p45"/>
          <p:cNvPicPr preferRelativeResize="0"/>
          <p:nvPr/>
        </p:nvPicPr>
        <p:blipFill>
          <a:blip r:embed="rId3">
            <a:alphaModFix/>
          </a:blip>
          <a:stretch>
            <a:fillRect/>
          </a:stretch>
        </p:blipFill>
        <p:spPr>
          <a:xfrm>
            <a:off x="1714761" y="152400"/>
            <a:ext cx="6401569" cy="4838699"/>
          </a:xfrm>
          <a:prstGeom prst="rect">
            <a:avLst/>
          </a:prstGeom>
          <a:noFill/>
          <a:ln>
            <a:noFill/>
          </a:ln>
        </p:spPr>
      </p:pic>
      <p:sp>
        <p:nvSpPr>
          <p:cNvPr id="306" name="Google Shape;306;p45"/>
          <p:cNvSpPr txBox="1"/>
          <p:nvPr/>
        </p:nvSpPr>
        <p:spPr>
          <a:xfrm>
            <a:off x="295650" y="1764950"/>
            <a:ext cx="1522800" cy="11880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These are your observations and insights! +Engineering Constraints</a:t>
            </a:r>
            <a:endParaRPr>
              <a:latin typeface="Lato"/>
              <a:ea typeface="Lato"/>
              <a:cs typeface="Lato"/>
              <a:sym typeface="Lato"/>
            </a:endParaRPr>
          </a:p>
        </p:txBody>
      </p:sp>
      <p:cxnSp>
        <p:nvCxnSpPr>
          <p:cNvPr id="307" name="Google Shape;307;p45"/>
          <p:cNvCxnSpPr>
            <a:stCxn id="306" idx="2"/>
          </p:cNvCxnSpPr>
          <p:nvPr/>
        </p:nvCxnSpPr>
        <p:spPr>
          <a:xfrm>
            <a:off x="1057050" y="2952950"/>
            <a:ext cx="627600" cy="191400"/>
          </a:xfrm>
          <a:prstGeom prst="straightConnector1">
            <a:avLst/>
          </a:prstGeom>
          <a:noFill/>
          <a:ln cap="flat" cmpd="sng" w="9525">
            <a:solidFill>
              <a:srgbClr val="FF0000"/>
            </a:solidFill>
            <a:prstDash val="solid"/>
            <a:round/>
            <a:headEnd len="med" w="med" type="none"/>
            <a:tailEnd len="med" w="med" type="triangle"/>
          </a:ln>
        </p:spPr>
      </p:cxnSp>
      <p:sp>
        <p:nvSpPr>
          <p:cNvPr id="308" name="Google Shape;308;p45"/>
          <p:cNvSpPr txBox="1"/>
          <p:nvPr/>
        </p:nvSpPr>
        <p:spPr>
          <a:xfrm>
            <a:off x="6884600" y="411000"/>
            <a:ext cx="1967400" cy="11880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Ratings come from testing with users or predefined quantitative test metrics</a:t>
            </a:r>
            <a:endParaRPr>
              <a:latin typeface="Lato"/>
              <a:ea typeface="Lato"/>
              <a:cs typeface="Lato"/>
              <a:sym typeface="Lato"/>
            </a:endParaRPr>
          </a:p>
        </p:txBody>
      </p:sp>
      <p:cxnSp>
        <p:nvCxnSpPr>
          <p:cNvPr id="309" name="Google Shape;309;p45"/>
          <p:cNvCxnSpPr>
            <a:stCxn id="308" idx="2"/>
          </p:cNvCxnSpPr>
          <p:nvPr/>
        </p:nvCxnSpPr>
        <p:spPr>
          <a:xfrm flipH="1">
            <a:off x="6138500" y="1599000"/>
            <a:ext cx="1729800" cy="1092600"/>
          </a:xfrm>
          <a:prstGeom prst="straightConnector1">
            <a:avLst/>
          </a:prstGeom>
          <a:noFill/>
          <a:ln cap="flat" cmpd="sng" w="9525">
            <a:solidFill>
              <a:srgbClr val="FF0000"/>
            </a:solidFill>
            <a:prstDash val="solid"/>
            <a:round/>
            <a:headEnd len="med" w="med" type="none"/>
            <a:tailEnd len="med" w="med" type="triangle"/>
          </a:ln>
        </p:spPr>
      </p:cxnSp>
      <p:sp>
        <p:nvSpPr>
          <p:cNvPr id="310" name="Google Shape;310;p45"/>
          <p:cNvSpPr txBox="1"/>
          <p:nvPr/>
        </p:nvSpPr>
        <p:spPr>
          <a:xfrm>
            <a:off x="266915" y="3419425"/>
            <a:ext cx="1579500" cy="14004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The importance (weight) of each requirement is informed by our empathetic understanding</a:t>
            </a:r>
            <a:endParaRPr>
              <a:latin typeface="Lato"/>
              <a:ea typeface="Lato"/>
              <a:cs typeface="Lato"/>
              <a:sym typeface="Lato"/>
            </a:endParaRPr>
          </a:p>
        </p:txBody>
      </p:sp>
      <p:cxnSp>
        <p:nvCxnSpPr>
          <p:cNvPr id="311" name="Google Shape;311;p45"/>
          <p:cNvCxnSpPr>
            <a:stCxn id="310" idx="3"/>
          </p:cNvCxnSpPr>
          <p:nvPr/>
        </p:nvCxnSpPr>
        <p:spPr>
          <a:xfrm flipH="1" rot="10800000">
            <a:off x="1846415" y="3620725"/>
            <a:ext cx="1744200" cy="4989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46"/>
          <p:cNvSpPr txBox="1"/>
          <p:nvPr>
            <p:ph type="title"/>
          </p:nvPr>
        </p:nvSpPr>
        <p:spPr>
          <a:xfrm>
            <a:off x="359300" y="712150"/>
            <a:ext cx="6932700" cy="383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t>Document your work:</a:t>
            </a:r>
            <a:endParaRPr sz="2400"/>
          </a:p>
          <a:p>
            <a:pPr indent="0" lvl="0" marL="0" rtl="0" algn="l">
              <a:spcBef>
                <a:spcPts val="0"/>
              </a:spcBef>
              <a:spcAft>
                <a:spcPts val="0"/>
              </a:spcAft>
              <a:buNone/>
            </a:pPr>
            <a:r>
              <a:rPr b="0" lang="en" sz="1800"/>
              <a:t>-5 slides</a:t>
            </a:r>
            <a:endParaRPr b="0" sz="1800"/>
          </a:p>
          <a:p>
            <a:pPr indent="0" lvl="0" marL="0" rtl="0" algn="l">
              <a:spcBef>
                <a:spcPts val="0"/>
              </a:spcBef>
              <a:spcAft>
                <a:spcPts val="0"/>
              </a:spcAft>
              <a:buNone/>
            </a:pPr>
            <a:r>
              <a:rPr b="0" lang="en" sz="1800"/>
              <a:t>-Tell us the story of how you got to now. Who are the main characters? What’s the problem they are facing?</a:t>
            </a:r>
            <a:endParaRPr b="0" sz="1800"/>
          </a:p>
          <a:p>
            <a:pPr indent="0" lvl="0" marL="457200" rtl="0" algn="l">
              <a:spcBef>
                <a:spcPts val="0"/>
              </a:spcBef>
              <a:spcAft>
                <a:spcPts val="0"/>
              </a:spcAft>
              <a:buNone/>
            </a:pPr>
            <a:r>
              <a:rPr lang="en" sz="1800"/>
              <a:t>Required info:</a:t>
            </a:r>
            <a:endParaRPr sz="1800"/>
          </a:p>
          <a:p>
            <a:pPr indent="-342900" lvl="0" marL="914400" rtl="0" algn="l">
              <a:spcBef>
                <a:spcPts val="0"/>
              </a:spcBef>
              <a:spcAft>
                <a:spcPts val="0"/>
              </a:spcAft>
              <a:buSzPts val="1800"/>
              <a:buChar char="⃞"/>
            </a:pPr>
            <a:r>
              <a:rPr b="0" lang="en" sz="1800"/>
              <a:t>Initial interviews - Who? Why? Key findings?</a:t>
            </a:r>
            <a:endParaRPr b="0" sz="1800"/>
          </a:p>
          <a:p>
            <a:pPr indent="-342900" lvl="0" marL="914400" rtl="0" algn="l">
              <a:spcBef>
                <a:spcPts val="0"/>
              </a:spcBef>
              <a:spcAft>
                <a:spcPts val="0"/>
              </a:spcAft>
              <a:buSzPts val="1800"/>
              <a:buChar char="⃞"/>
            </a:pPr>
            <a:r>
              <a:rPr b="0" lang="en" sz="1800"/>
              <a:t>Follow up interview(s) - Who? Why? Key findings?</a:t>
            </a:r>
            <a:endParaRPr b="0" sz="1800"/>
          </a:p>
          <a:p>
            <a:pPr indent="-342900" lvl="0" marL="914400" rtl="0" algn="l">
              <a:spcBef>
                <a:spcPts val="0"/>
              </a:spcBef>
              <a:spcAft>
                <a:spcPts val="0"/>
              </a:spcAft>
              <a:buSzPts val="1800"/>
              <a:buChar char="⃞"/>
            </a:pPr>
            <a:r>
              <a:rPr b="0" lang="en" sz="1800"/>
              <a:t>Point of view Statement</a:t>
            </a:r>
            <a:endParaRPr b="0" sz="1800"/>
          </a:p>
          <a:p>
            <a:pPr indent="-342900" lvl="0" marL="914400" rtl="0" algn="l">
              <a:spcBef>
                <a:spcPts val="0"/>
              </a:spcBef>
              <a:spcAft>
                <a:spcPts val="0"/>
              </a:spcAft>
              <a:buSzPts val="1800"/>
              <a:buChar char="⃞"/>
            </a:pPr>
            <a:r>
              <a:rPr b="0" lang="en" sz="1800"/>
              <a:t>”How might we…” questions</a:t>
            </a:r>
            <a:endParaRPr b="0" sz="1800"/>
          </a:p>
          <a:p>
            <a:pPr indent="-342900" lvl="0" marL="914400" rtl="0" algn="l">
              <a:spcBef>
                <a:spcPts val="0"/>
              </a:spcBef>
              <a:spcAft>
                <a:spcPts val="0"/>
              </a:spcAft>
              <a:buSzPts val="1800"/>
              <a:buChar char="⃞"/>
            </a:pPr>
            <a:r>
              <a:rPr b="0" lang="en" sz="1800"/>
              <a:t>5 different concept sketches - Explain how these concepts address the unmet need.</a:t>
            </a:r>
            <a:endParaRPr b="0" sz="1800"/>
          </a:p>
          <a:p>
            <a:pPr indent="0" lvl="0" marL="0" rtl="0" algn="l">
              <a:spcBef>
                <a:spcPts val="0"/>
              </a:spcBef>
              <a:spcAft>
                <a:spcPts val="0"/>
              </a:spcAft>
              <a:buNone/>
            </a:pPr>
            <a:r>
              <a:t/>
            </a:r>
            <a:endParaRPr sz="1800"/>
          </a:p>
        </p:txBody>
      </p:sp>
      <p:pic>
        <p:nvPicPr>
          <p:cNvPr id="317" name="Google Shape;317;p46"/>
          <p:cNvPicPr preferRelativeResize="0"/>
          <p:nvPr/>
        </p:nvPicPr>
        <p:blipFill rotWithShape="1">
          <a:blip r:embed="rId3">
            <a:alphaModFix/>
          </a:blip>
          <a:srcRect b="0" l="40561" r="40382" t="0"/>
          <a:stretch/>
        </p:blipFill>
        <p:spPr>
          <a:xfrm>
            <a:off x="6870560" y="247750"/>
            <a:ext cx="1742451" cy="17197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47"/>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Ideate and planning</a:t>
            </a:r>
            <a:endParaRPr/>
          </a:p>
          <a:p>
            <a:pPr indent="0" lvl="0" marL="0" rtl="0" algn="l">
              <a:spcBef>
                <a:spcPts val="0"/>
              </a:spcBef>
              <a:spcAft>
                <a:spcPts val="0"/>
              </a:spcAft>
              <a:buNone/>
            </a:pPr>
            <a:r>
              <a:t/>
            </a:r>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48"/>
          <p:cNvSpPr/>
          <p:nvPr/>
        </p:nvSpPr>
        <p:spPr>
          <a:xfrm>
            <a:off x="687775" y="2869303"/>
            <a:ext cx="1501500" cy="1501500"/>
          </a:xfrm>
          <a:prstGeom prst="rect">
            <a:avLst/>
          </a:prstGeom>
          <a:solidFill>
            <a:srgbClr val="FFFF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latin typeface="Caveat"/>
                <a:ea typeface="Caveat"/>
                <a:cs typeface="Caveat"/>
                <a:sym typeface="Caveat"/>
              </a:rPr>
              <a:t>Interviews</a:t>
            </a:r>
            <a:endParaRPr b="1" sz="2400">
              <a:latin typeface="Caveat"/>
              <a:ea typeface="Caveat"/>
              <a:cs typeface="Caveat"/>
              <a:sym typeface="Caveat"/>
            </a:endParaRPr>
          </a:p>
        </p:txBody>
      </p:sp>
      <p:sp>
        <p:nvSpPr>
          <p:cNvPr id="328" name="Google Shape;328;p48"/>
          <p:cNvSpPr/>
          <p:nvPr/>
        </p:nvSpPr>
        <p:spPr>
          <a:xfrm>
            <a:off x="2320862" y="2869303"/>
            <a:ext cx="1501500" cy="1501500"/>
          </a:xfrm>
          <a:prstGeom prst="rect">
            <a:avLst/>
          </a:prstGeom>
          <a:solidFill>
            <a:srgbClr val="FFFF99"/>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2400">
                <a:latin typeface="Caveat"/>
                <a:ea typeface="Caveat"/>
                <a:cs typeface="Caveat"/>
                <a:sym typeface="Caveat"/>
              </a:rPr>
              <a:t>POV</a:t>
            </a:r>
            <a:endParaRPr b="1" sz="2400">
              <a:latin typeface="Caveat"/>
              <a:ea typeface="Caveat"/>
              <a:cs typeface="Caveat"/>
              <a:sym typeface="Caveat"/>
            </a:endParaRPr>
          </a:p>
        </p:txBody>
      </p:sp>
      <p:sp>
        <p:nvSpPr>
          <p:cNvPr id="329" name="Google Shape;329;p48"/>
          <p:cNvSpPr/>
          <p:nvPr/>
        </p:nvSpPr>
        <p:spPr>
          <a:xfrm>
            <a:off x="3953949" y="2869303"/>
            <a:ext cx="1501500" cy="1501500"/>
          </a:xfrm>
          <a:prstGeom prst="rect">
            <a:avLst/>
          </a:prstGeom>
          <a:solidFill>
            <a:srgbClr val="FFFF99"/>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2400">
                <a:latin typeface="Caveat"/>
                <a:ea typeface="Caveat"/>
                <a:cs typeface="Caveat"/>
                <a:sym typeface="Caveat"/>
              </a:rPr>
              <a:t>HMW</a:t>
            </a:r>
            <a:endParaRPr b="1" sz="2400">
              <a:latin typeface="Caveat"/>
              <a:ea typeface="Caveat"/>
              <a:cs typeface="Caveat"/>
              <a:sym typeface="Caveat"/>
            </a:endParaRPr>
          </a:p>
        </p:txBody>
      </p:sp>
      <p:sp>
        <p:nvSpPr>
          <p:cNvPr id="330" name="Google Shape;330;p48"/>
          <p:cNvSpPr/>
          <p:nvPr/>
        </p:nvSpPr>
        <p:spPr>
          <a:xfrm>
            <a:off x="5587036" y="2869303"/>
            <a:ext cx="1501500" cy="1501500"/>
          </a:xfrm>
          <a:prstGeom prst="rect">
            <a:avLst/>
          </a:prstGeom>
          <a:solidFill>
            <a:srgbClr val="FFFF99"/>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2400">
                <a:latin typeface="Caveat"/>
                <a:ea typeface="Caveat"/>
                <a:cs typeface="Caveat"/>
                <a:sym typeface="Caveat"/>
              </a:rPr>
              <a:t>Concepts</a:t>
            </a:r>
            <a:endParaRPr b="1" sz="2400">
              <a:latin typeface="Caveat"/>
              <a:ea typeface="Caveat"/>
              <a:cs typeface="Caveat"/>
              <a:sym typeface="Caveat"/>
            </a:endParaRPr>
          </a:p>
        </p:txBody>
      </p:sp>
      <p:sp>
        <p:nvSpPr>
          <p:cNvPr id="331" name="Google Shape;331;p48"/>
          <p:cNvSpPr/>
          <p:nvPr/>
        </p:nvSpPr>
        <p:spPr>
          <a:xfrm>
            <a:off x="7198857" y="2869303"/>
            <a:ext cx="1501500" cy="1501500"/>
          </a:xfrm>
          <a:prstGeom prst="rect">
            <a:avLst/>
          </a:prstGeom>
          <a:solidFill>
            <a:srgbClr val="FFFF99"/>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2400">
                <a:latin typeface="Caveat"/>
                <a:ea typeface="Caveat"/>
                <a:cs typeface="Caveat"/>
                <a:sym typeface="Caveat"/>
              </a:rPr>
              <a:t>Concepts</a:t>
            </a:r>
            <a:endParaRPr b="1" sz="2400">
              <a:latin typeface="Caveat"/>
              <a:ea typeface="Caveat"/>
              <a:cs typeface="Caveat"/>
              <a:sym typeface="Caveat"/>
            </a:endParaRPr>
          </a:p>
        </p:txBody>
      </p:sp>
      <p:cxnSp>
        <p:nvCxnSpPr>
          <p:cNvPr id="332" name="Google Shape;332;p48"/>
          <p:cNvCxnSpPr/>
          <p:nvPr/>
        </p:nvCxnSpPr>
        <p:spPr>
          <a:xfrm flipH="1" rot="10800000">
            <a:off x="722650" y="2486850"/>
            <a:ext cx="1785300" cy="10500"/>
          </a:xfrm>
          <a:prstGeom prst="straightConnector1">
            <a:avLst/>
          </a:prstGeom>
          <a:noFill/>
          <a:ln cap="flat" cmpd="sng" w="38100">
            <a:solidFill>
              <a:srgbClr val="FFFFFF"/>
            </a:solidFill>
            <a:prstDash val="solid"/>
            <a:round/>
            <a:headEnd len="med" w="med" type="none"/>
            <a:tailEnd len="med" w="med" type="none"/>
          </a:ln>
        </p:spPr>
      </p:cxnSp>
      <p:sp>
        <p:nvSpPr>
          <p:cNvPr id="333" name="Google Shape;333;p48"/>
          <p:cNvSpPr txBox="1"/>
          <p:nvPr/>
        </p:nvSpPr>
        <p:spPr>
          <a:xfrm>
            <a:off x="531350" y="2017550"/>
            <a:ext cx="2076300" cy="27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Lato"/>
                <a:ea typeface="Lato"/>
                <a:cs typeface="Lato"/>
                <a:sym typeface="Lato"/>
              </a:rPr>
              <a:t>Exposition</a:t>
            </a:r>
            <a:endParaRPr sz="2400">
              <a:solidFill>
                <a:srgbClr val="FFFFFF"/>
              </a:solidFill>
              <a:latin typeface="Lato"/>
              <a:ea typeface="Lato"/>
              <a:cs typeface="Lato"/>
              <a:sym typeface="Lato"/>
            </a:endParaRPr>
          </a:p>
        </p:txBody>
      </p:sp>
      <p:cxnSp>
        <p:nvCxnSpPr>
          <p:cNvPr id="334" name="Google Shape;334;p48"/>
          <p:cNvCxnSpPr/>
          <p:nvPr/>
        </p:nvCxnSpPr>
        <p:spPr>
          <a:xfrm flipH="1" rot="10800000">
            <a:off x="2465475" y="754350"/>
            <a:ext cx="3209400" cy="1743000"/>
          </a:xfrm>
          <a:prstGeom prst="straightConnector1">
            <a:avLst/>
          </a:prstGeom>
          <a:noFill/>
          <a:ln cap="flat" cmpd="sng" w="38100">
            <a:solidFill>
              <a:srgbClr val="FFFFFF"/>
            </a:solidFill>
            <a:prstDash val="solid"/>
            <a:round/>
            <a:headEnd len="med" w="med" type="none"/>
            <a:tailEnd len="med" w="med" type="none"/>
          </a:ln>
        </p:spPr>
      </p:cxnSp>
      <p:sp>
        <p:nvSpPr>
          <p:cNvPr id="335" name="Google Shape;335;p48"/>
          <p:cNvSpPr txBox="1"/>
          <p:nvPr/>
        </p:nvSpPr>
        <p:spPr>
          <a:xfrm rot="-1702635">
            <a:off x="2590007" y="1274201"/>
            <a:ext cx="2876441" cy="276516"/>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Lato"/>
                <a:ea typeface="Lato"/>
                <a:cs typeface="Lato"/>
                <a:sym typeface="Lato"/>
              </a:rPr>
              <a:t>Rising action</a:t>
            </a:r>
            <a:endParaRPr sz="2400">
              <a:solidFill>
                <a:srgbClr val="FFFFFF"/>
              </a:solidFill>
              <a:latin typeface="Lato"/>
              <a:ea typeface="Lato"/>
              <a:cs typeface="Lato"/>
              <a:sym typeface="Lato"/>
            </a:endParaRPr>
          </a:p>
        </p:txBody>
      </p:sp>
      <p:cxnSp>
        <p:nvCxnSpPr>
          <p:cNvPr id="336" name="Google Shape;336;p48"/>
          <p:cNvCxnSpPr/>
          <p:nvPr/>
        </p:nvCxnSpPr>
        <p:spPr>
          <a:xfrm rot="10800000">
            <a:off x="5674800" y="754200"/>
            <a:ext cx="2805600" cy="425400"/>
          </a:xfrm>
          <a:prstGeom prst="straightConnector1">
            <a:avLst/>
          </a:prstGeom>
          <a:noFill/>
          <a:ln cap="flat" cmpd="sng" w="38100">
            <a:solidFill>
              <a:srgbClr val="FFFFFF"/>
            </a:solidFill>
            <a:prstDash val="solid"/>
            <a:round/>
            <a:headEnd len="med" w="med" type="none"/>
            <a:tailEnd len="med" w="med" type="none"/>
          </a:ln>
        </p:spPr>
      </p:cxnSp>
      <p:sp>
        <p:nvSpPr>
          <p:cNvPr id="337" name="Google Shape;337;p48"/>
          <p:cNvSpPr txBox="1"/>
          <p:nvPr/>
        </p:nvSpPr>
        <p:spPr>
          <a:xfrm rot="483182">
            <a:off x="5961928" y="638716"/>
            <a:ext cx="2428447" cy="276366"/>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Lato"/>
                <a:ea typeface="Lato"/>
                <a:cs typeface="Lato"/>
                <a:sym typeface="Lato"/>
              </a:rPr>
              <a:t>Resolution</a:t>
            </a:r>
            <a:endParaRPr sz="2400">
              <a:solidFill>
                <a:srgbClr val="FFFFFF"/>
              </a:solidFill>
              <a:latin typeface="Lato"/>
              <a:ea typeface="Lato"/>
              <a:cs typeface="Lato"/>
              <a:sym typeface="Lato"/>
            </a:endParaRPr>
          </a:p>
        </p:txBody>
      </p:sp>
      <p:sp>
        <p:nvSpPr>
          <p:cNvPr id="338" name="Google Shape;338;p48"/>
          <p:cNvSpPr txBox="1"/>
          <p:nvPr/>
        </p:nvSpPr>
        <p:spPr>
          <a:xfrm>
            <a:off x="217450" y="406225"/>
            <a:ext cx="2164200" cy="900900"/>
          </a:xfrm>
          <a:prstGeom prst="rect">
            <a:avLst/>
          </a:prstGeom>
          <a:noFill/>
          <a:ln cap="flat" cmpd="sng" w="381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Lato"/>
                <a:ea typeface="Lato"/>
                <a:cs typeface="Lato"/>
                <a:sym typeface="Lato"/>
              </a:rPr>
              <a:t>EXAMPLE Story arc</a:t>
            </a:r>
            <a:endParaRPr sz="2400">
              <a:solidFill>
                <a:srgbClr val="FFFFFF"/>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49"/>
          <p:cNvSpPr txBox="1"/>
          <p:nvPr>
            <p:ph type="title"/>
          </p:nvPr>
        </p:nvSpPr>
        <p:spPr>
          <a:xfrm>
            <a:off x="823850" y="866775"/>
            <a:ext cx="6404700" cy="352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Feedback</a:t>
            </a:r>
            <a:endParaRPr>
              <a:solidFill>
                <a:schemeClr val="lt1"/>
              </a:solidFill>
            </a:endParaRPr>
          </a:p>
          <a:p>
            <a:pPr indent="0" lvl="0" marL="0" rtl="0" algn="l">
              <a:spcBef>
                <a:spcPts val="0"/>
              </a:spcBef>
              <a:spcAft>
                <a:spcPts val="0"/>
              </a:spcAft>
              <a:buNone/>
            </a:pPr>
            <a:r>
              <a:rPr b="0" lang="en" sz="2400">
                <a:latin typeface="Verdana"/>
                <a:ea typeface="Verdana"/>
                <a:cs typeface="Verdana"/>
                <a:sym typeface="Verdana"/>
              </a:rPr>
              <a:t>https://forms.gle/qvemScz1nXnpik836</a:t>
            </a:r>
            <a:endParaRPr b="0" sz="24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Learning Objectives</a:t>
            </a:r>
            <a:endParaRPr/>
          </a:p>
        </p:txBody>
      </p:sp>
      <p:sp>
        <p:nvSpPr>
          <p:cNvPr id="90" name="Google Shape;90;p16"/>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After this lab you should be able to...</a:t>
            </a:r>
            <a:endParaRPr>
              <a:solidFill>
                <a:srgbClr val="000000"/>
              </a:solidFill>
            </a:endParaRPr>
          </a:p>
          <a:p>
            <a:pPr indent="-342900" lvl="0" marL="457200" rtl="0" algn="l">
              <a:spcBef>
                <a:spcPts val="1600"/>
              </a:spcBef>
              <a:spcAft>
                <a:spcPts val="0"/>
              </a:spcAft>
              <a:buClr>
                <a:srgbClr val="1B212C"/>
              </a:buClr>
              <a:buSzPts val="1800"/>
              <a:buAutoNum type="arabicPeriod"/>
            </a:pPr>
            <a:r>
              <a:rPr lang="en"/>
              <a:t>Communicate important observations and findings using storytelling</a:t>
            </a:r>
            <a:endParaRPr/>
          </a:p>
          <a:p>
            <a:pPr indent="-342900" lvl="0" marL="457200" rtl="0" algn="l">
              <a:spcBef>
                <a:spcPts val="0"/>
              </a:spcBef>
              <a:spcAft>
                <a:spcPts val="0"/>
              </a:spcAft>
              <a:buClr>
                <a:srgbClr val="1B212C"/>
              </a:buClr>
              <a:buSzPts val="1800"/>
              <a:buAutoNum type="arabicPeriod"/>
            </a:pPr>
            <a:r>
              <a:rPr lang="en"/>
              <a:t>Discover research areas where more information is needed</a:t>
            </a:r>
            <a:endParaRPr/>
          </a:p>
          <a:p>
            <a:pPr indent="-342900" lvl="0" marL="457200" rtl="0" algn="l">
              <a:spcBef>
                <a:spcPts val="0"/>
              </a:spcBef>
              <a:spcAft>
                <a:spcPts val="0"/>
              </a:spcAft>
              <a:buClr>
                <a:srgbClr val="1B212C"/>
              </a:buClr>
              <a:buSzPts val="1800"/>
              <a:buAutoNum type="arabicPeriod"/>
            </a:pPr>
            <a:r>
              <a:rPr lang="en">
                <a:solidFill>
                  <a:srgbClr val="1B212C"/>
                </a:solidFill>
              </a:rPr>
              <a:t>Define “insights” and identify them in your project context</a:t>
            </a:r>
            <a:endParaRPr/>
          </a:p>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id="95" name="Google Shape;95;p17"/>
          <p:cNvPicPr preferRelativeResize="0"/>
          <p:nvPr/>
        </p:nvPicPr>
        <p:blipFill rotWithShape="1">
          <a:blip r:embed="rId3">
            <a:alphaModFix/>
          </a:blip>
          <a:srcRect b="0" l="0" r="0" t="0"/>
          <a:stretch/>
        </p:blipFill>
        <p:spPr>
          <a:xfrm>
            <a:off x="0" y="0"/>
            <a:ext cx="9144000" cy="5118100"/>
          </a:xfrm>
          <a:prstGeom prst="rect">
            <a:avLst/>
          </a:prstGeom>
          <a:noFill/>
          <a:ln>
            <a:noFill/>
          </a:ln>
        </p:spPr>
      </p:pic>
      <p:sp>
        <p:nvSpPr>
          <p:cNvPr id="96" name="Google Shape;96;p17"/>
          <p:cNvSpPr txBox="1"/>
          <p:nvPr>
            <p:ph idx="4294967295" type="title"/>
          </p:nvPr>
        </p:nvSpPr>
        <p:spPr>
          <a:xfrm>
            <a:off x="236725" y="2571750"/>
            <a:ext cx="1795800" cy="5424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2800"/>
              <a:buFont typeface="Helvetica Neue"/>
              <a:buNone/>
            </a:pPr>
            <a:r>
              <a:rPr b="1" i="0" lang="en" sz="2000" u="none" cap="none" strike="noStrike">
                <a:solidFill>
                  <a:srgbClr val="FFFFFF"/>
                </a:solidFill>
                <a:latin typeface="Helvetica Neue"/>
                <a:ea typeface="Helvetica Neue"/>
                <a:cs typeface="Helvetica Neue"/>
                <a:sym typeface="Helvetica Neue"/>
              </a:rPr>
              <a:t>Observation</a:t>
            </a:r>
            <a:endParaRPr b="1" i="0" sz="2000" u="none" cap="none" strike="noStrike">
              <a:solidFill>
                <a:srgbClr val="FFFFFF"/>
              </a:solidFill>
              <a:latin typeface="Helvetica Neue"/>
              <a:ea typeface="Helvetica Neue"/>
              <a:cs typeface="Helvetica Neue"/>
              <a:sym typeface="Helvetica Neue"/>
            </a:endParaRPr>
          </a:p>
        </p:txBody>
      </p:sp>
      <p:sp>
        <p:nvSpPr>
          <p:cNvPr id="97" name="Google Shape;97;p17"/>
          <p:cNvSpPr txBox="1"/>
          <p:nvPr>
            <p:ph idx="4294967295" type="title"/>
          </p:nvPr>
        </p:nvSpPr>
        <p:spPr>
          <a:xfrm>
            <a:off x="7038275" y="2571750"/>
            <a:ext cx="1795800" cy="5424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chemeClr val="dk1"/>
              </a:buClr>
              <a:buSzPts val="2800"/>
              <a:buFont typeface="Helvetica Neue"/>
              <a:buNone/>
            </a:pPr>
            <a:r>
              <a:rPr b="1" i="0" lang="en" sz="2000" u="none" cap="none" strike="noStrike">
                <a:solidFill>
                  <a:srgbClr val="FFFFFF"/>
                </a:solidFill>
                <a:latin typeface="Helvetica Neue"/>
                <a:ea typeface="Helvetica Neue"/>
                <a:cs typeface="Helvetica Neue"/>
                <a:sym typeface="Helvetica Neue"/>
              </a:rPr>
              <a:t>Empathy</a:t>
            </a:r>
            <a:endParaRPr b="1" i="0" sz="20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1B212C"/>
                </a:solidFill>
              </a:rPr>
              <a:t>What is Synthesis?</a:t>
            </a:r>
            <a:endParaRPr/>
          </a:p>
        </p:txBody>
      </p:sp>
      <p:sp>
        <p:nvSpPr>
          <p:cNvPr id="103" name="Google Shape;103;p18"/>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Font typeface="Raleway"/>
              <a:buChar char="-"/>
            </a:pPr>
            <a:r>
              <a:rPr lang="en" sz="2000">
                <a:latin typeface="Raleway"/>
                <a:ea typeface="Raleway"/>
                <a:cs typeface="Raleway"/>
                <a:sym typeface="Raleway"/>
              </a:rPr>
              <a:t>Act of making sense of what we’ve seen </a:t>
            </a:r>
            <a:br>
              <a:rPr lang="en" sz="2000">
                <a:latin typeface="Raleway"/>
                <a:ea typeface="Raleway"/>
                <a:cs typeface="Raleway"/>
                <a:sym typeface="Raleway"/>
              </a:rPr>
            </a:br>
            <a:r>
              <a:rPr lang="en" sz="2000">
                <a:latin typeface="Raleway"/>
                <a:ea typeface="Raleway"/>
                <a:cs typeface="Raleway"/>
                <a:sym typeface="Raleway"/>
              </a:rPr>
              <a:t>and heard during observations to come to a shared understanding</a:t>
            </a:r>
            <a:endParaRPr sz="2000">
              <a:latin typeface="Raleway"/>
              <a:ea typeface="Raleway"/>
              <a:cs typeface="Raleway"/>
              <a:sym typeface="Raleway"/>
            </a:endParaRPr>
          </a:p>
          <a:p>
            <a:pPr indent="0" lvl="0" marL="457200" rtl="0" algn="l">
              <a:spcBef>
                <a:spcPts val="0"/>
              </a:spcBef>
              <a:spcAft>
                <a:spcPts val="0"/>
              </a:spcAft>
              <a:buClr>
                <a:schemeClr val="dk2"/>
              </a:buClr>
              <a:buSzPts val="1000"/>
              <a:buFont typeface="Arial"/>
              <a:buNone/>
            </a:pPr>
            <a:r>
              <a:t/>
            </a:r>
            <a:endParaRPr sz="1000">
              <a:latin typeface="Raleway"/>
              <a:ea typeface="Raleway"/>
              <a:cs typeface="Raleway"/>
              <a:sym typeface="Raleway"/>
            </a:endParaRPr>
          </a:p>
          <a:p>
            <a:pPr indent="-355600" lvl="0" marL="457200" rtl="0" algn="l">
              <a:spcBef>
                <a:spcPts val="0"/>
              </a:spcBef>
              <a:spcAft>
                <a:spcPts val="0"/>
              </a:spcAft>
              <a:buSzPts val="2000"/>
              <a:buFont typeface="Raleway"/>
              <a:buChar char="-"/>
            </a:pPr>
            <a:r>
              <a:rPr lang="en" sz="2000">
                <a:latin typeface="Raleway"/>
                <a:ea typeface="Raleway"/>
                <a:cs typeface="Raleway"/>
                <a:sym typeface="Raleway"/>
              </a:rPr>
              <a:t>Takes us from </a:t>
            </a:r>
            <a:r>
              <a:rPr lang="en" sz="2000" u="sng">
                <a:latin typeface="Raleway"/>
                <a:ea typeface="Raleway"/>
                <a:cs typeface="Raleway"/>
                <a:sym typeface="Raleway"/>
              </a:rPr>
              <a:t>inspiration</a:t>
            </a:r>
            <a:r>
              <a:rPr lang="en" sz="2000">
                <a:latin typeface="Raleway"/>
                <a:ea typeface="Raleway"/>
                <a:cs typeface="Raleway"/>
                <a:sym typeface="Raleway"/>
              </a:rPr>
              <a:t> to </a:t>
            </a:r>
            <a:r>
              <a:rPr lang="en" sz="2000" u="sng">
                <a:latin typeface="Raleway"/>
                <a:ea typeface="Raleway"/>
                <a:cs typeface="Raleway"/>
                <a:sym typeface="Raleway"/>
              </a:rPr>
              <a:t>ideas</a:t>
            </a:r>
            <a:r>
              <a:rPr lang="en" sz="2000">
                <a:latin typeface="Raleway"/>
                <a:ea typeface="Raleway"/>
                <a:cs typeface="Raleway"/>
                <a:sym typeface="Raleway"/>
              </a:rPr>
              <a:t>, </a:t>
            </a:r>
            <a:br>
              <a:rPr lang="en" sz="2000">
                <a:latin typeface="Raleway"/>
                <a:ea typeface="Raleway"/>
                <a:cs typeface="Raleway"/>
                <a:sym typeface="Raleway"/>
              </a:rPr>
            </a:br>
            <a:r>
              <a:rPr lang="en" sz="2000">
                <a:latin typeface="Raleway"/>
                <a:ea typeface="Raleway"/>
                <a:cs typeface="Raleway"/>
                <a:sym typeface="Raleway"/>
              </a:rPr>
              <a:t>from </a:t>
            </a:r>
            <a:r>
              <a:rPr lang="en" sz="2000" u="sng">
                <a:latin typeface="Raleway"/>
                <a:ea typeface="Raleway"/>
                <a:cs typeface="Raleway"/>
                <a:sym typeface="Raleway"/>
              </a:rPr>
              <a:t>stories</a:t>
            </a:r>
            <a:r>
              <a:rPr lang="en" sz="2000">
                <a:latin typeface="Raleway"/>
                <a:ea typeface="Raleway"/>
                <a:cs typeface="Raleway"/>
                <a:sym typeface="Raleway"/>
              </a:rPr>
              <a:t> to </a:t>
            </a:r>
            <a:r>
              <a:rPr lang="en" sz="2000" u="sng">
                <a:latin typeface="Raleway"/>
                <a:ea typeface="Raleway"/>
                <a:cs typeface="Raleway"/>
                <a:sym typeface="Raleway"/>
              </a:rPr>
              <a:t>solutions</a:t>
            </a:r>
            <a:endParaRPr sz="2000" u="sng">
              <a:latin typeface="Raleway"/>
              <a:ea typeface="Raleway"/>
              <a:cs typeface="Raleway"/>
              <a:sym typeface="Raleway"/>
            </a:endParaRPr>
          </a:p>
          <a:p>
            <a:pPr indent="0" lvl="0" marL="457200" rtl="0" algn="l">
              <a:spcBef>
                <a:spcPts val="0"/>
              </a:spcBef>
              <a:spcAft>
                <a:spcPts val="0"/>
              </a:spcAft>
              <a:buClr>
                <a:schemeClr val="dk2"/>
              </a:buClr>
              <a:buSzPts val="1000"/>
              <a:buFont typeface="Arial"/>
              <a:buNone/>
            </a:pPr>
            <a:r>
              <a:t/>
            </a:r>
            <a:endParaRPr sz="1000">
              <a:latin typeface="Raleway"/>
              <a:ea typeface="Raleway"/>
              <a:cs typeface="Raleway"/>
              <a:sym typeface="Raleway"/>
            </a:endParaRPr>
          </a:p>
          <a:p>
            <a:pPr indent="-355600" lvl="0" marL="457200" rtl="0" algn="l">
              <a:spcBef>
                <a:spcPts val="0"/>
              </a:spcBef>
              <a:spcAft>
                <a:spcPts val="0"/>
              </a:spcAft>
              <a:buSzPts val="2000"/>
              <a:buFont typeface="Raleway"/>
              <a:buChar char="-"/>
            </a:pPr>
            <a:r>
              <a:rPr lang="en" sz="2000">
                <a:latin typeface="Raleway"/>
                <a:ea typeface="Raleway"/>
                <a:cs typeface="Raleway"/>
                <a:sym typeface="Raleway"/>
              </a:rPr>
              <a:t>Enables us to establish a new perspective and identify new opportunities </a:t>
            </a:r>
            <a:endParaRPr>
              <a:solidFill>
                <a:srgbClr val="1B212C"/>
              </a:solidFill>
              <a:latin typeface="Raleway"/>
              <a:ea typeface="Raleway"/>
              <a:cs typeface="Raleway"/>
              <a:sym typeface="Raleway"/>
            </a:endParaRPr>
          </a:p>
          <a:p>
            <a:pPr indent="0" lvl="0" marL="0" rtl="0" algn="l">
              <a:spcBef>
                <a:spcPts val="0"/>
              </a:spcBef>
              <a:spcAft>
                <a:spcPts val="1600"/>
              </a:spcAft>
              <a:buNone/>
            </a:pPr>
            <a:r>
              <a:t/>
            </a:r>
            <a:endParaRPr>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Steps of Synthesis</a:t>
            </a:r>
            <a:endParaRPr/>
          </a:p>
        </p:txBody>
      </p:sp>
      <p:sp>
        <p:nvSpPr>
          <p:cNvPr id="109" name="Google Shape;109;p19"/>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aleway"/>
              <a:buAutoNum type="arabicPeriod"/>
            </a:pPr>
            <a:r>
              <a:rPr b="1" lang="en">
                <a:latin typeface="Raleway"/>
                <a:ea typeface="Raleway"/>
                <a:cs typeface="Raleway"/>
                <a:sym typeface="Raleway"/>
              </a:rPr>
              <a:t>Downloading interviews and observations</a:t>
            </a:r>
            <a:endParaRPr b="1">
              <a:latin typeface="Raleway"/>
              <a:ea typeface="Raleway"/>
              <a:cs typeface="Raleway"/>
              <a:sym typeface="Raleway"/>
            </a:endParaRPr>
          </a:p>
          <a:p>
            <a:pPr indent="-342900" lvl="0" marL="457200" rtl="0" algn="l">
              <a:spcBef>
                <a:spcPts val="0"/>
              </a:spcBef>
              <a:spcAft>
                <a:spcPts val="0"/>
              </a:spcAft>
              <a:buSzPts val="1800"/>
              <a:buFont typeface="Raleway"/>
              <a:buAutoNum type="arabicPeriod"/>
            </a:pPr>
            <a:r>
              <a:rPr b="1" lang="en">
                <a:latin typeface="Raleway"/>
                <a:ea typeface="Raleway"/>
                <a:cs typeface="Raleway"/>
                <a:sym typeface="Raleway"/>
              </a:rPr>
              <a:t>Identifying patterns and themes</a:t>
            </a:r>
            <a:endParaRPr b="1">
              <a:latin typeface="Raleway"/>
              <a:ea typeface="Raleway"/>
              <a:cs typeface="Raleway"/>
              <a:sym typeface="Raleway"/>
            </a:endParaRPr>
          </a:p>
          <a:p>
            <a:pPr indent="-342900" lvl="0" marL="457200" rtl="0" algn="l">
              <a:spcBef>
                <a:spcPts val="0"/>
              </a:spcBef>
              <a:spcAft>
                <a:spcPts val="0"/>
              </a:spcAft>
              <a:buSzPts val="1800"/>
              <a:buFont typeface="Raleway"/>
              <a:buAutoNum type="arabicPeriod"/>
            </a:pPr>
            <a:r>
              <a:rPr b="1" lang="en">
                <a:latin typeface="Raleway"/>
                <a:ea typeface="Raleway"/>
                <a:cs typeface="Raleway"/>
                <a:sym typeface="Raleway"/>
              </a:rPr>
              <a:t>Extracting key insights</a:t>
            </a:r>
            <a:endParaRPr b="1">
              <a:latin typeface="Raleway"/>
              <a:ea typeface="Raleway"/>
              <a:cs typeface="Raleway"/>
              <a:sym typeface="Raleway"/>
            </a:endParaRPr>
          </a:p>
          <a:p>
            <a:pPr indent="-342900" lvl="0" marL="457200" rtl="0" algn="l">
              <a:spcBef>
                <a:spcPts val="0"/>
              </a:spcBef>
              <a:spcAft>
                <a:spcPts val="0"/>
              </a:spcAft>
              <a:buSzPts val="1800"/>
              <a:buFont typeface="Raleway"/>
              <a:buAutoNum type="arabicPeriod"/>
            </a:pPr>
            <a:r>
              <a:rPr lang="en">
                <a:latin typeface="Raleway"/>
                <a:ea typeface="Raleway"/>
                <a:cs typeface="Raleway"/>
                <a:sym typeface="Raleway"/>
              </a:rPr>
              <a:t>Create frameworks to visually communicate insights</a:t>
            </a:r>
            <a:endParaRPr>
              <a:latin typeface="Raleway"/>
              <a:ea typeface="Raleway"/>
              <a:cs typeface="Raleway"/>
              <a:sym typeface="Raleway"/>
            </a:endParaRPr>
          </a:p>
        </p:txBody>
      </p:sp>
      <p:sp>
        <p:nvSpPr>
          <p:cNvPr id="110" name="Google Shape;110;p19"/>
          <p:cNvSpPr txBox="1"/>
          <p:nvPr/>
        </p:nvSpPr>
        <p:spPr>
          <a:xfrm>
            <a:off x="2883934" y="3362860"/>
            <a:ext cx="2915400" cy="63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a:latin typeface="Lato"/>
                <a:ea typeface="Lato"/>
                <a:cs typeface="Lato"/>
                <a:sym typeface="Lato"/>
              </a:rPr>
              <a:t>Not covered in ME 170, but useful for sharing complicated insights quickly</a:t>
            </a:r>
            <a:endParaRPr i="1">
              <a:latin typeface="Lato"/>
              <a:ea typeface="Lato"/>
              <a:cs typeface="Lato"/>
              <a:sym typeface="Lato"/>
            </a:endParaRPr>
          </a:p>
        </p:txBody>
      </p:sp>
      <p:cxnSp>
        <p:nvCxnSpPr>
          <p:cNvPr id="111" name="Google Shape;111;p19"/>
          <p:cNvCxnSpPr>
            <a:stCxn id="110" idx="0"/>
          </p:cNvCxnSpPr>
          <p:nvPr/>
        </p:nvCxnSpPr>
        <p:spPr>
          <a:xfrm rot="10800000">
            <a:off x="4341634" y="2979160"/>
            <a:ext cx="0" cy="3837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SzPts val="3000"/>
              <a:buFont typeface="Raleway"/>
              <a:buAutoNum type="arabicPeriod"/>
            </a:pPr>
            <a:r>
              <a:rPr lang="en"/>
              <a:t>Tell stories about individuals</a:t>
            </a:r>
            <a:endParaRPr/>
          </a:p>
        </p:txBody>
      </p:sp>
      <p:sp>
        <p:nvSpPr>
          <p:cNvPr id="117" name="Google Shape;117;p20"/>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aleway"/>
              <a:buChar char="-"/>
            </a:pPr>
            <a:r>
              <a:rPr lang="en">
                <a:latin typeface="Raleway"/>
                <a:ea typeface="Raleway"/>
                <a:cs typeface="Raleway"/>
                <a:sym typeface="Raleway"/>
              </a:rPr>
              <a:t>Take turns telling stories</a:t>
            </a:r>
            <a:endParaRPr>
              <a:latin typeface="Raleway"/>
              <a:ea typeface="Raleway"/>
              <a:cs typeface="Raleway"/>
              <a:sym typeface="Raleway"/>
            </a:endParaRPr>
          </a:p>
          <a:p>
            <a:pPr indent="-342900" lvl="0" marL="457200" rtl="0" algn="l">
              <a:spcBef>
                <a:spcPts val="0"/>
              </a:spcBef>
              <a:spcAft>
                <a:spcPts val="0"/>
              </a:spcAft>
              <a:buSzPts val="1800"/>
              <a:buFont typeface="Raleway"/>
              <a:buChar char="-"/>
            </a:pPr>
            <a:r>
              <a:rPr lang="en">
                <a:latin typeface="Raleway"/>
                <a:ea typeface="Raleway"/>
                <a:cs typeface="Raleway"/>
                <a:sym typeface="Raleway"/>
              </a:rPr>
              <a:t>Actively listen to your team members </a:t>
            </a:r>
            <a:br>
              <a:rPr lang="en">
                <a:latin typeface="Raleway"/>
                <a:ea typeface="Raleway"/>
                <a:cs typeface="Raleway"/>
                <a:sym typeface="Raleway"/>
              </a:rPr>
            </a:br>
            <a:r>
              <a:rPr lang="en">
                <a:latin typeface="Raleway"/>
                <a:ea typeface="Raleway"/>
                <a:cs typeface="Raleway"/>
                <a:sym typeface="Raleway"/>
              </a:rPr>
              <a:t>and look for meaning</a:t>
            </a:r>
            <a:endParaRPr>
              <a:latin typeface="Raleway"/>
              <a:ea typeface="Raleway"/>
              <a:cs typeface="Raleway"/>
              <a:sym typeface="Raleway"/>
            </a:endParaRPr>
          </a:p>
          <a:p>
            <a:pPr indent="-342900" lvl="0" marL="457200" rtl="0" algn="l">
              <a:spcBef>
                <a:spcPts val="0"/>
              </a:spcBef>
              <a:spcAft>
                <a:spcPts val="0"/>
              </a:spcAft>
              <a:buSzPts val="1800"/>
              <a:buFont typeface="Raleway"/>
              <a:buChar char="-"/>
            </a:pPr>
            <a:r>
              <a:rPr lang="en">
                <a:latin typeface="Raleway"/>
                <a:ea typeface="Raleway"/>
                <a:cs typeface="Raleway"/>
                <a:sym typeface="Raleway"/>
              </a:rPr>
              <a:t>Analyze and interpret meaning</a:t>
            </a:r>
            <a:endParaRPr>
              <a:latin typeface="Raleway"/>
              <a:ea typeface="Raleway"/>
              <a:cs typeface="Raleway"/>
              <a:sym typeface="Raleway"/>
            </a:endParaRPr>
          </a:p>
          <a:p>
            <a:pPr indent="-342900" lvl="0" marL="457200" rtl="0" algn="l">
              <a:spcBef>
                <a:spcPts val="0"/>
              </a:spcBef>
              <a:spcAft>
                <a:spcPts val="0"/>
              </a:spcAft>
              <a:buSzPts val="1800"/>
              <a:buFont typeface="Raleway"/>
              <a:buChar char="-"/>
            </a:pPr>
            <a:r>
              <a:rPr lang="en">
                <a:latin typeface="Raleway"/>
                <a:ea typeface="Raleway"/>
                <a:cs typeface="Raleway"/>
                <a:sym typeface="Raleway"/>
              </a:rPr>
              <a:t>Focus on the highlights</a:t>
            </a:r>
            <a:endParaRPr>
              <a:latin typeface="Raleway"/>
              <a:ea typeface="Raleway"/>
              <a:cs typeface="Raleway"/>
              <a:sym typeface="Raleway"/>
            </a:endParaRPr>
          </a:p>
          <a:p>
            <a:pPr indent="-342900" lvl="0" marL="457200" rtl="0" algn="l">
              <a:spcBef>
                <a:spcPts val="0"/>
              </a:spcBef>
              <a:spcAft>
                <a:spcPts val="0"/>
              </a:spcAft>
              <a:buSzPts val="1800"/>
              <a:buFont typeface="Raleway"/>
              <a:buChar char="-"/>
            </a:pPr>
            <a:r>
              <a:rPr lang="en">
                <a:latin typeface="Raleway"/>
                <a:ea typeface="Raleway"/>
                <a:cs typeface="Raleway"/>
                <a:sym typeface="Raleway"/>
              </a:rPr>
              <a:t>Go deeper</a:t>
            </a:r>
            <a:endParaRPr>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id="122" name="Google Shape;122;p21"/>
          <p:cNvPicPr preferRelativeResize="0"/>
          <p:nvPr/>
        </p:nvPicPr>
        <p:blipFill>
          <a:blip r:embed="rId3">
            <a:alphaModFix/>
          </a:blip>
          <a:stretch>
            <a:fillRect/>
          </a:stretch>
        </p:blipFill>
        <p:spPr>
          <a:xfrm rot="-5400000">
            <a:off x="704738" y="-58300"/>
            <a:ext cx="4105500" cy="5313000"/>
          </a:xfrm>
          <a:prstGeom prst="rect">
            <a:avLst/>
          </a:prstGeom>
          <a:noFill/>
          <a:ln>
            <a:noFill/>
          </a:ln>
        </p:spPr>
      </p:pic>
      <p:pic>
        <p:nvPicPr>
          <p:cNvPr id="123" name="Google Shape;123;p21"/>
          <p:cNvPicPr preferRelativeResize="0"/>
          <p:nvPr/>
        </p:nvPicPr>
        <p:blipFill>
          <a:blip r:embed="rId4">
            <a:alphaModFix/>
          </a:blip>
          <a:stretch>
            <a:fillRect/>
          </a:stretch>
        </p:blipFill>
        <p:spPr>
          <a:xfrm>
            <a:off x="5825125" y="788100"/>
            <a:ext cx="2791303" cy="37217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